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98" r:id="rId2"/>
    <p:sldMasterId id="2147483851" r:id="rId3"/>
    <p:sldMasterId id="2147483911" r:id="rId4"/>
    <p:sldMasterId id="2147483924" r:id="rId5"/>
    <p:sldMasterId id="2147483937" r:id="rId6"/>
    <p:sldMasterId id="2147484034" r:id="rId7"/>
    <p:sldMasterId id="2147484047" r:id="rId8"/>
  </p:sldMasterIdLst>
  <p:notesMasterIdLst>
    <p:notesMasterId r:id="rId32"/>
  </p:notesMasterIdLst>
  <p:handoutMasterIdLst>
    <p:handoutMasterId r:id="rId33"/>
  </p:handoutMasterIdLst>
  <p:sldIdLst>
    <p:sldId id="325" r:id="rId9"/>
    <p:sldId id="376" r:id="rId10"/>
    <p:sldId id="377" r:id="rId11"/>
    <p:sldId id="378" r:id="rId12"/>
    <p:sldId id="346" r:id="rId13"/>
    <p:sldId id="373" r:id="rId14"/>
    <p:sldId id="374" r:id="rId15"/>
    <p:sldId id="375" r:id="rId16"/>
    <p:sldId id="379" r:id="rId17"/>
    <p:sldId id="380" r:id="rId18"/>
    <p:sldId id="381" r:id="rId19"/>
    <p:sldId id="382" r:id="rId20"/>
    <p:sldId id="383" r:id="rId21"/>
    <p:sldId id="386" r:id="rId22"/>
    <p:sldId id="384" r:id="rId23"/>
    <p:sldId id="387" r:id="rId24"/>
    <p:sldId id="385" r:id="rId25"/>
    <p:sldId id="392" r:id="rId26"/>
    <p:sldId id="388" r:id="rId27"/>
    <p:sldId id="391" r:id="rId28"/>
    <p:sldId id="389" r:id="rId29"/>
    <p:sldId id="390" r:id="rId30"/>
    <p:sldId id="327" r:id="rId31"/>
  </p:sldIdLst>
  <p:sldSz cx="9144000" cy="6858000" type="screen4x3"/>
  <p:notesSz cx="6819900" cy="99314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80"/>
    <a:srgbClr val="0F218B"/>
    <a:srgbClr val="021B7D"/>
    <a:srgbClr val="69A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22" autoAdjust="0"/>
    <p:restoredTop sz="82147" autoAdjust="0"/>
  </p:normalViewPr>
  <p:slideViewPr>
    <p:cSldViewPr snapToGrid="0">
      <p:cViewPr>
        <p:scale>
          <a:sx n="100" d="100"/>
          <a:sy n="100" d="100"/>
        </p:scale>
        <p:origin x="-2190" y="-462"/>
      </p:cViewPr>
      <p:guideLst>
        <p:guide orient="horz" pos="2208"/>
        <p:guide orient="horz" pos="3696"/>
        <p:guide orient="horz" pos="4100"/>
        <p:guide pos="3072"/>
        <p:guide pos="528"/>
        <p:guide pos="5000"/>
        <p:guide pos="5759"/>
        <p:guide pos="5591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02" y="-102"/>
      </p:cViewPr>
      <p:guideLst>
        <p:guide orient="horz" pos="3128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AA471-9791-41F1-9CC3-9CAB84B1509B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EB4E35D9-67FE-4447-9FB2-CF87D73006EB}">
      <dgm:prSet phldrT="[Text]" custT="1"/>
      <dgm:spPr/>
      <dgm:t>
        <a:bodyPr/>
        <a:lstStyle/>
        <a:p>
          <a:r>
            <a:rPr lang="es-ES" sz="3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Academic</a:t>
          </a:r>
          <a:r>
            <a:rPr lang="es-E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3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mobility</a:t>
          </a:r>
          <a:endParaRPr lang="en-GB" sz="3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024A004-B65A-4007-AB93-72A4A28B8D0F}" type="sibTrans" cxnId="{4C1E7E66-AC7F-4948-83DF-51C08083D30D}">
      <dgm:prSet/>
      <dgm:spPr/>
      <dgm:t>
        <a:bodyPr/>
        <a:lstStyle/>
        <a:p>
          <a:endParaRPr lang="en-GB"/>
        </a:p>
      </dgm:t>
    </dgm:pt>
    <dgm:pt modelId="{F6F9DB82-1974-4266-9D68-4A21A50204B6}" type="parTrans" cxnId="{4C1E7E66-AC7F-4948-83DF-51C08083D30D}">
      <dgm:prSet/>
      <dgm:spPr/>
      <dgm:t>
        <a:bodyPr/>
        <a:lstStyle/>
        <a:p>
          <a:endParaRPr lang="en-GB"/>
        </a:p>
      </dgm:t>
    </dgm:pt>
    <dgm:pt modelId="{89331909-9815-41AB-AFC8-89AF0BDE34F7}">
      <dgm:prSet phldrT="[Text]" custT="1"/>
      <dgm:spPr/>
      <dgm:t>
        <a:bodyPr/>
        <a:lstStyle/>
        <a:p>
          <a:r>
            <a:rPr lang="fr-BE" alt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Jean Monnet </a:t>
          </a:r>
          <a:r>
            <a:rPr lang="fr-BE" altLang="en-US" sz="28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Activities</a:t>
          </a:r>
          <a:endParaRPr lang="en-GB" sz="2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115BF13-A73E-476D-9F3C-5DD951A1EE6E}" type="sibTrans" cxnId="{532D847F-9DBA-4222-AAE7-F992866E260D}">
      <dgm:prSet/>
      <dgm:spPr/>
      <dgm:t>
        <a:bodyPr/>
        <a:lstStyle/>
        <a:p>
          <a:endParaRPr lang="en-GB"/>
        </a:p>
      </dgm:t>
    </dgm:pt>
    <dgm:pt modelId="{5CBA66FA-36E8-4419-809E-5F7040A2B724}" type="parTrans" cxnId="{532D847F-9DBA-4222-AAE7-F992866E260D}">
      <dgm:prSet/>
      <dgm:spPr/>
      <dgm:t>
        <a:bodyPr/>
        <a:lstStyle/>
        <a:p>
          <a:endParaRPr lang="en-GB"/>
        </a:p>
      </dgm:t>
    </dgm:pt>
    <dgm:pt modelId="{C724271F-8642-4ED7-983B-76E46361B89F}">
      <dgm:prSet phldrT="[Text]" custT="1"/>
      <dgm:spPr/>
      <dgm:t>
        <a:bodyPr/>
        <a:lstStyle/>
        <a:p>
          <a:r>
            <a:rPr lang="es-ES" sz="28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Capacity</a:t>
          </a:r>
          <a:r>
            <a: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28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Building</a:t>
          </a:r>
          <a:r>
            <a: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28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</a:t>
          </a:r>
          <a:r>
            <a: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HE</a:t>
          </a:r>
          <a:r>
            <a:rPr lang="fr-BE" alt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n-GB" sz="2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99A0977-4BFA-449C-A12C-E906665B4618}" type="sibTrans" cxnId="{D8373588-3032-46F5-8CE2-43C87C6ABD2E}">
      <dgm:prSet/>
      <dgm:spPr/>
      <dgm:t>
        <a:bodyPr/>
        <a:lstStyle/>
        <a:p>
          <a:endParaRPr lang="en-GB"/>
        </a:p>
      </dgm:t>
    </dgm:pt>
    <dgm:pt modelId="{01F842FE-EDD2-4510-B6FA-3E416D738369}" type="parTrans" cxnId="{D8373588-3032-46F5-8CE2-43C87C6ABD2E}">
      <dgm:prSet/>
      <dgm:spPr/>
      <dgm:t>
        <a:bodyPr/>
        <a:lstStyle/>
        <a:p>
          <a:endParaRPr lang="en-GB"/>
        </a:p>
      </dgm:t>
    </dgm:pt>
    <dgm:pt modelId="{C1C2294E-96FD-4EDF-B287-F29CE2E252EA}">
      <dgm:prSet phldrT="[Text]" custT="1"/>
      <dgm:spPr/>
      <dgm:t>
        <a:bodyPr/>
        <a:lstStyle/>
        <a:p>
          <a:r>
            <a:rPr lang="fr-BE" altLang="en-US" sz="28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Degree</a:t>
          </a:r>
          <a:r>
            <a:rPr lang="fr-BE" alt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fr-BE" altLang="en-US" sz="28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mobility</a:t>
          </a:r>
          <a:endParaRPr lang="fr-BE" altLang="en-US" sz="28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fr-BE" alt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EMJMD </a:t>
          </a:r>
          <a:endParaRPr lang="en-GB" sz="2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3E5005F-6B0F-468C-9F86-34D71C9EAE04}" type="sibTrans" cxnId="{C1073E74-04AD-48B3-8919-5657DC5FA5DA}">
      <dgm:prSet/>
      <dgm:spPr/>
      <dgm:t>
        <a:bodyPr/>
        <a:lstStyle/>
        <a:p>
          <a:endParaRPr lang="en-GB"/>
        </a:p>
      </dgm:t>
    </dgm:pt>
    <dgm:pt modelId="{133FFC95-2F91-4AD2-B4AC-0DC265F34C2E}" type="parTrans" cxnId="{C1073E74-04AD-48B3-8919-5657DC5FA5DA}">
      <dgm:prSet/>
      <dgm:spPr/>
      <dgm:t>
        <a:bodyPr/>
        <a:lstStyle/>
        <a:p>
          <a:endParaRPr lang="en-GB"/>
        </a:p>
      </dgm:t>
    </dgm:pt>
    <dgm:pt modelId="{10DEDC5F-2026-4559-B19E-40EAF168EF33}">
      <dgm:prSet phldrT="[Text]" custT="1"/>
      <dgm:spPr/>
      <dgm:t>
        <a:bodyPr/>
        <a:lstStyle/>
        <a:p>
          <a:r>
            <a:rPr lang="en-GB" alt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International credit mobility </a:t>
          </a:r>
          <a:endParaRPr lang="en-GB" sz="2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4271523-5826-4F72-A7BC-A5A1872DFC99}" type="sibTrans" cxnId="{4FAAE9A1-6BC9-4C8B-B77E-60E62B77ECBE}">
      <dgm:prSet/>
      <dgm:spPr/>
      <dgm:t>
        <a:bodyPr/>
        <a:lstStyle/>
        <a:p>
          <a:endParaRPr lang="en-GB"/>
        </a:p>
      </dgm:t>
    </dgm:pt>
    <dgm:pt modelId="{B413466B-0455-4F57-9752-CA4078A0DB56}" type="parTrans" cxnId="{4FAAE9A1-6BC9-4C8B-B77E-60E62B77ECBE}">
      <dgm:prSet/>
      <dgm:spPr/>
      <dgm:t>
        <a:bodyPr/>
        <a:lstStyle/>
        <a:p>
          <a:endParaRPr lang="en-GB"/>
        </a:p>
      </dgm:t>
    </dgm:pt>
    <dgm:pt modelId="{1D00A9B0-0B1D-4CEC-AADD-843D542C706F}">
      <dgm:prSet phldrT="[Text]" custT="1"/>
      <dgm:spPr/>
      <dgm:t>
        <a:bodyPr/>
        <a:lstStyle/>
        <a:p>
          <a:r>
            <a:rPr lang="es-ES" sz="3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Academic</a:t>
          </a:r>
          <a:r>
            <a:rPr lang="es-E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3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cooperation</a:t>
          </a:r>
          <a:endParaRPr lang="en-GB" sz="3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9C198ED-0208-4B59-A3AD-057382B2DAEA}" type="sibTrans" cxnId="{1DF10D6F-74C1-4CA5-B1F1-DCD7E93D5F4B}">
      <dgm:prSet/>
      <dgm:spPr/>
      <dgm:t>
        <a:bodyPr/>
        <a:lstStyle/>
        <a:p>
          <a:endParaRPr lang="en-GB"/>
        </a:p>
      </dgm:t>
    </dgm:pt>
    <dgm:pt modelId="{44873308-B32E-423C-8660-26B76E5A3E0E}" type="parTrans" cxnId="{1DF10D6F-74C1-4CA5-B1F1-DCD7E93D5F4B}">
      <dgm:prSet/>
      <dgm:spPr/>
      <dgm:t>
        <a:bodyPr/>
        <a:lstStyle/>
        <a:p>
          <a:endParaRPr lang="en-GB"/>
        </a:p>
      </dgm:t>
    </dgm:pt>
    <dgm:pt modelId="{8B9D0234-37A7-4CAA-B780-6EF1A088D8A6}" type="pres">
      <dgm:prSet presAssocID="{C8CAA471-9791-41F1-9CC3-9CAB84B1509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F49E538-247F-48E7-8D57-512FB7EFFAD2}" type="pres">
      <dgm:prSet presAssocID="{EB4E35D9-67FE-4447-9FB2-CF87D73006EB}" presName="compNode" presStyleCnt="0"/>
      <dgm:spPr/>
      <dgm:t>
        <a:bodyPr/>
        <a:lstStyle/>
        <a:p>
          <a:endParaRPr lang="en-GB"/>
        </a:p>
      </dgm:t>
    </dgm:pt>
    <dgm:pt modelId="{56E78D1E-3B60-40F9-9804-1728DC5318DB}" type="pres">
      <dgm:prSet presAssocID="{EB4E35D9-67FE-4447-9FB2-CF87D73006EB}" presName="aNode" presStyleLbl="bgShp" presStyleIdx="0" presStyleCnt="2" custLinFactNeighborX="1170" custLinFactNeighborY="275"/>
      <dgm:spPr/>
      <dgm:t>
        <a:bodyPr/>
        <a:lstStyle/>
        <a:p>
          <a:endParaRPr lang="en-GB"/>
        </a:p>
      </dgm:t>
    </dgm:pt>
    <dgm:pt modelId="{3E67D344-DE0E-42B3-8CB8-2B5DD1568DC6}" type="pres">
      <dgm:prSet presAssocID="{EB4E35D9-67FE-4447-9FB2-CF87D73006EB}" presName="textNode" presStyleLbl="bgShp" presStyleIdx="0" presStyleCnt="2"/>
      <dgm:spPr/>
      <dgm:t>
        <a:bodyPr/>
        <a:lstStyle/>
        <a:p>
          <a:endParaRPr lang="en-GB"/>
        </a:p>
      </dgm:t>
    </dgm:pt>
    <dgm:pt modelId="{B5585091-030C-4B33-A9D6-220C2D7E34B3}" type="pres">
      <dgm:prSet presAssocID="{EB4E35D9-67FE-4447-9FB2-CF87D73006EB}" presName="compChildNode" presStyleCnt="0"/>
      <dgm:spPr/>
      <dgm:t>
        <a:bodyPr/>
        <a:lstStyle/>
        <a:p>
          <a:endParaRPr lang="en-GB"/>
        </a:p>
      </dgm:t>
    </dgm:pt>
    <dgm:pt modelId="{73668CD3-99E6-4A27-A0FA-1A24DB1812B3}" type="pres">
      <dgm:prSet presAssocID="{EB4E35D9-67FE-4447-9FB2-CF87D73006EB}" presName="theInnerList" presStyleCnt="0"/>
      <dgm:spPr/>
      <dgm:t>
        <a:bodyPr/>
        <a:lstStyle/>
        <a:p>
          <a:endParaRPr lang="en-GB"/>
        </a:p>
      </dgm:t>
    </dgm:pt>
    <dgm:pt modelId="{688F182F-967E-4F8D-BF5F-C9C73E9B51F5}" type="pres">
      <dgm:prSet presAssocID="{10DEDC5F-2026-4559-B19E-40EAF168EF33}" presName="childNode" presStyleLbl="node1" presStyleIdx="0" presStyleCnt="4" custLinFactY="-4693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94ED33-8050-46CC-8211-9C598B97B76B}" type="pres">
      <dgm:prSet presAssocID="{10DEDC5F-2026-4559-B19E-40EAF168EF33}" presName="aSpace2" presStyleCnt="0"/>
      <dgm:spPr/>
      <dgm:t>
        <a:bodyPr/>
        <a:lstStyle/>
        <a:p>
          <a:endParaRPr lang="en-GB"/>
        </a:p>
      </dgm:t>
    </dgm:pt>
    <dgm:pt modelId="{20489CB7-98AB-4C8A-957F-C292689958CA}" type="pres">
      <dgm:prSet presAssocID="{C1C2294E-96FD-4EDF-B287-F29CE2E252EA}" presName="childNode" presStyleLbl="node1" presStyleIdx="1" presStyleCnt="4" custLinFactY="-6952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B08B0A-5900-4DB8-9F64-E5351EFD8AEA}" type="pres">
      <dgm:prSet presAssocID="{EB4E35D9-67FE-4447-9FB2-CF87D73006EB}" presName="aSpace" presStyleCnt="0"/>
      <dgm:spPr/>
    </dgm:pt>
    <dgm:pt modelId="{4F3EA403-1840-4116-9008-5EAD3949B21B}" type="pres">
      <dgm:prSet presAssocID="{1D00A9B0-0B1D-4CEC-AADD-843D542C706F}" presName="compNode" presStyleCnt="0"/>
      <dgm:spPr/>
    </dgm:pt>
    <dgm:pt modelId="{30BC8C00-21A3-473E-95E1-EAD950E108E4}" type="pres">
      <dgm:prSet presAssocID="{1D00A9B0-0B1D-4CEC-AADD-843D542C706F}" presName="aNode" presStyleLbl="bgShp" presStyleIdx="1" presStyleCnt="2" custLinFactNeighborX="1170" custLinFactNeighborY="-2865"/>
      <dgm:spPr/>
      <dgm:t>
        <a:bodyPr/>
        <a:lstStyle/>
        <a:p>
          <a:endParaRPr lang="en-GB"/>
        </a:p>
      </dgm:t>
    </dgm:pt>
    <dgm:pt modelId="{E394E2AB-CF8F-44CB-A95C-1FA668449415}" type="pres">
      <dgm:prSet presAssocID="{1D00A9B0-0B1D-4CEC-AADD-843D542C706F}" presName="textNode" presStyleLbl="bgShp" presStyleIdx="1" presStyleCnt="2"/>
      <dgm:spPr/>
      <dgm:t>
        <a:bodyPr/>
        <a:lstStyle/>
        <a:p>
          <a:endParaRPr lang="en-GB"/>
        </a:p>
      </dgm:t>
    </dgm:pt>
    <dgm:pt modelId="{2291B699-EEC6-47A9-A2D0-28C31FFD69F3}" type="pres">
      <dgm:prSet presAssocID="{1D00A9B0-0B1D-4CEC-AADD-843D542C706F}" presName="compChildNode" presStyleCnt="0"/>
      <dgm:spPr/>
    </dgm:pt>
    <dgm:pt modelId="{7E336597-FE35-4A06-AF11-C3CA28F1F0E8}" type="pres">
      <dgm:prSet presAssocID="{1D00A9B0-0B1D-4CEC-AADD-843D542C706F}" presName="theInnerList" presStyleCnt="0"/>
      <dgm:spPr/>
    </dgm:pt>
    <dgm:pt modelId="{2FBAAD7B-C744-4F36-8AA9-FCB9B192C18E}" type="pres">
      <dgm:prSet presAssocID="{C724271F-8642-4ED7-983B-76E46361B89F}" presName="childNode" presStyleLbl="node1" presStyleIdx="2" presStyleCnt="4" custLinFactNeighborY="-8863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491009-358C-41AA-9256-6598C0735AF8}" type="pres">
      <dgm:prSet presAssocID="{C724271F-8642-4ED7-983B-76E46361B89F}" presName="aSpace2" presStyleCnt="0"/>
      <dgm:spPr/>
      <dgm:t>
        <a:bodyPr/>
        <a:lstStyle/>
        <a:p>
          <a:endParaRPr lang="en-GB"/>
        </a:p>
      </dgm:t>
    </dgm:pt>
    <dgm:pt modelId="{1F7C844D-C468-4503-8DB2-DD3C8C1FAEF1}" type="pres">
      <dgm:prSet presAssocID="{89331909-9815-41AB-AFC8-89AF0BDE34F7}" presName="childNode" presStyleLbl="node1" presStyleIdx="3" presStyleCnt="4" custLinFactY="-1635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DF10D6F-74C1-4CA5-B1F1-DCD7E93D5F4B}" srcId="{C8CAA471-9791-41F1-9CC3-9CAB84B1509B}" destId="{1D00A9B0-0B1D-4CEC-AADD-843D542C706F}" srcOrd="1" destOrd="0" parTransId="{44873308-B32E-423C-8660-26B76E5A3E0E}" sibTransId="{49C198ED-0208-4B59-A3AD-057382B2DAEA}"/>
    <dgm:cxn modelId="{08C39E1E-71AC-4D43-8C6D-D4351BAF0CD2}" type="presOf" srcId="{1D00A9B0-0B1D-4CEC-AADD-843D542C706F}" destId="{30BC8C00-21A3-473E-95E1-EAD950E108E4}" srcOrd="0" destOrd="0" presId="urn:microsoft.com/office/officeart/2005/8/layout/lProcess2"/>
    <dgm:cxn modelId="{4FAAE9A1-6BC9-4C8B-B77E-60E62B77ECBE}" srcId="{EB4E35D9-67FE-4447-9FB2-CF87D73006EB}" destId="{10DEDC5F-2026-4559-B19E-40EAF168EF33}" srcOrd="0" destOrd="0" parTransId="{B413466B-0455-4F57-9752-CA4078A0DB56}" sibTransId="{D4271523-5826-4F72-A7BC-A5A1872DFC99}"/>
    <dgm:cxn modelId="{4C1E7E66-AC7F-4948-83DF-51C08083D30D}" srcId="{C8CAA471-9791-41F1-9CC3-9CAB84B1509B}" destId="{EB4E35D9-67FE-4447-9FB2-CF87D73006EB}" srcOrd="0" destOrd="0" parTransId="{F6F9DB82-1974-4266-9D68-4A21A50204B6}" sibTransId="{C024A004-B65A-4007-AB93-72A4A28B8D0F}"/>
    <dgm:cxn modelId="{DA8B740A-1010-4353-A358-03145ECABDC6}" type="presOf" srcId="{C8CAA471-9791-41F1-9CC3-9CAB84B1509B}" destId="{8B9D0234-37A7-4CAA-B780-6EF1A088D8A6}" srcOrd="0" destOrd="0" presId="urn:microsoft.com/office/officeart/2005/8/layout/lProcess2"/>
    <dgm:cxn modelId="{7F95F641-7273-4391-A9D7-A1928D324404}" type="presOf" srcId="{10DEDC5F-2026-4559-B19E-40EAF168EF33}" destId="{688F182F-967E-4F8D-BF5F-C9C73E9B51F5}" srcOrd="0" destOrd="0" presId="urn:microsoft.com/office/officeart/2005/8/layout/lProcess2"/>
    <dgm:cxn modelId="{85290BF9-5F39-464E-ACC2-3E4B0B653EA3}" type="presOf" srcId="{1D00A9B0-0B1D-4CEC-AADD-843D542C706F}" destId="{E394E2AB-CF8F-44CB-A95C-1FA668449415}" srcOrd="1" destOrd="0" presId="urn:microsoft.com/office/officeart/2005/8/layout/lProcess2"/>
    <dgm:cxn modelId="{C1073E74-04AD-48B3-8919-5657DC5FA5DA}" srcId="{EB4E35D9-67FE-4447-9FB2-CF87D73006EB}" destId="{C1C2294E-96FD-4EDF-B287-F29CE2E252EA}" srcOrd="1" destOrd="0" parTransId="{133FFC95-2F91-4AD2-B4AC-0DC265F34C2E}" sibTransId="{F3E5005F-6B0F-468C-9F86-34D71C9EAE04}"/>
    <dgm:cxn modelId="{532D847F-9DBA-4222-AAE7-F992866E260D}" srcId="{1D00A9B0-0B1D-4CEC-AADD-843D542C706F}" destId="{89331909-9815-41AB-AFC8-89AF0BDE34F7}" srcOrd="1" destOrd="0" parTransId="{5CBA66FA-36E8-4419-809E-5F7040A2B724}" sibTransId="{E115BF13-A73E-476D-9F3C-5DD951A1EE6E}"/>
    <dgm:cxn modelId="{D8373588-3032-46F5-8CE2-43C87C6ABD2E}" srcId="{1D00A9B0-0B1D-4CEC-AADD-843D542C706F}" destId="{C724271F-8642-4ED7-983B-76E46361B89F}" srcOrd="0" destOrd="0" parTransId="{01F842FE-EDD2-4510-B6FA-3E416D738369}" sibTransId="{C99A0977-4BFA-449C-A12C-E906665B4618}"/>
    <dgm:cxn modelId="{27789AFE-2D08-4AE7-8CC9-78BA7F3CBCAF}" type="presOf" srcId="{C1C2294E-96FD-4EDF-B287-F29CE2E252EA}" destId="{20489CB7-98AB-4C8A-957F-C292689958CA}" srcOrd="0" destOrd="0" presId="urn:microsoft.com/office/officeart/2005/8/layout/lProcess2"/>
    <dgm:cxn modelId="{7EB2D395-94AF-4C8D-978D-B9057CB187C0}" type="presOf" srcId="{C724271F-8642-4ED7-983B-76E46361B89F}" destId="{2FBAAD7B-C744-4F36-8AA9-FCB9B192C18E}" srcOrd="0" destOrd="0" presId="urn:microsoft.com/office/officeart/2005/8/layout/lProcess2"/>
    <dgm:cxn modelId="{5530E21B-33AE-47CF-985F-CFD9FE3E1F22}" type="presOf" srcId="{89331909-9815-41AB-AFC8-89AF0BDE34F7}" destId="{1F7C844D-C468-4503-8DB2-DD3C8C1FAEF1}" srcOrd="0" destOrd="0" presId="urn:microsoft.com/office/officeart/2005/8/layout/lProcess2"/>
    <dgm:cxn modelId="{F88A2376-7C8A-4C1F-97B2-948A94435C8D}" type="presOf" srcId="{EB4E35D9-67FE-4447-9FB2-CF87D73006EB}" destId="{56E78D1E-3B60-40F9-9804-1728DC5318DB}" srcOrd="0" destOrd="0" presId="urn:microsoft.com/office/officeart/2005/8/layout/lProcess2"/>
    <dgm:cxn modelId="{52D23A0D-5C8A-4A9A-8FDF-2412A6F63960}" type="presOf" srcId="{EB4E35D9-67FE-4447-9FB2-CF87D73006EB}" destId="{3E67D344-DE0E-42B3-8CB8-2B5DD1568DC6}" srcOrd="1" destOrd="0" presId="urn:microsoft.com/office/officeart/2005/8/layout/lProcess2"/>
    <dgm:cxn modelId="{3313AF79-C0E3-41F9-9D40-CBA3AF924071}" type="presParOf" srcId="{8B9D0234-37A7-4CAA-B780-6EF1A088D8A6}" destId="{FF49E538-247F-48E7-8D57-512FB7EFFAD2}" srcOrd="0" destOrd="0" presId="urn:microsoft.com/office/officeart/2005/8/layout/lProcess2"/>
    <dgm:cxn modelId="{6727BC4A-FA02-4841-8769-43F81C1F81A0}" type="presParOf" srcId="{FF49E538-247F-48E7-8D57-512FB7EFFAD2}" destId="{56E78D1E-3B60-40F9-9804-1728DC5318DB}" srcOrd="0" destOrd="0" presId="urn:microsoft.com/office/officeart/2005/8/layout/lProcess2"/>
    <dgm:cxn modelId="{1893AA58-AC24-4EDC-B669-FB8E33A03917}" type="presParOf" srcId="{FF49E538-247F-48E7-8D57-512FB7EFFAD2}" destId="{3E67D344-DE0E-42B3-8CB8-2B5DD1568DC6}" srcOrd="1" destOrd="0" presId="urn:microsoft.com/office/officeart/2005/8/layout/lProcess2"/>
    <dgm:cxn modelId="{2714B187-73A0-4434-A156-645192AFC054}" type="presParOf" srcId="{FF49E538-247F-48E7-8D57-512FB7EFFAD2}" destId="{B5585091-030C-4B33-A9D6-220C2D7E34B3}" srcOrd="2" destOrd="0" presId="urn:microsoft.com/office/officeart/2005/8/layout/lProcess2"/>
    <dgm:cxn modelId="{B89A6E40-AA35-4DA1-A079-466D7E3BF652}" type="presParOf" srcId="{B5585091-030C-4B33-A9D6-220C2D7E34B3}" destId="{73668CD3-99E6-4A27-A0FA-1A24DB1812B3}" srcOrd="0" destOrd="0" presId="urn:microsoft.com/office/officeart/2005/8/layout/lProcess2"/>
    <dgm:cxn modelId="{53DF5852-1429-4E60-8516-F138CC5C7F0B}" type="presParOf" srcId="{73668CD3-99E6-4A27-A0FA-1A24DB1812B3}" destId="{688F182F-967E-4F8D-BF5F-C9C73E9B51F5}" srcOrd="0" destOrd="0" presId="urn:microsoft.com/office/officeart/2005/8/layout/lProcess2"/>
    <dgm:cxn modelId="{2639D231-6070-4E3D-9260-4D0DF59E3332}" type="presParOf" srcId="{73668CD3-99E6-4A27-A0FA-1A24DB1812B3}" destId="{DA94ED33-8050-46CC-8211-9C598B97B76B}" srcOrd="1" destOrd="0" presId="urn:microsoft.com/office/officeart/2005/8/layout/lProcess2"/>
    <dgm:cxn modelId="{788F609B-AB72-4371-AE61-39A26CDB7790}" type="presParOf" srcId="{73668CD3-99E6-4A27-A0FA-1A24DB1812B3}" destId="{20489CB7-98AB-4C8A-957F-C292689958CA}" srcOrd="2" destOrd="0" presId="urn:microsoft.com/office/officeart/2005/8/layout/lProcess2"/>
    <dgm:cxn modelId="{C32B83DE-761A-4335-9B51-3D7E03E89DB8}" type="presParOf" srcId="{8B9D0234-37A7-4CAA-B780-6EF1A088D8A6}" destId="{DAB08B0A-5900-4DB8-9F64-E5351EFD8AEA}" srcOrd="1" destOrd="0" presId="urn:microsoft.com/office/officeart/2005/8/layout/lProcess2"/>
    <dgm:cxn modelId="{ACA3C004-45D4-41B5-84B5-387AE9820AF4}" type="presParOf" srcId="{8B9D0234-37A7-4CAA-B780-6EF1A088D8A6}" destId="{4F3EA403-1840-4116-9008-5EAD3949B21B}" srcOrd="2" destOrd="0" presId="urn:microsoft.com/office/officeart/2005/8/layout/lProcess2"/>
    <dgm:cxn modelId="{A7111805-DDD5-42A6-8383-A9FA235139AC}" type="presParOf" srcId="{4F3EA403-1840-4116-9008-5EAD3949B21B}" destId="{30BC8C00-21A3-473E-95E1-EAD950E108E4}" srcOrd="0" destOrd="0" presId="urn:microsoft.com/office/officeart/2005/8/layout/lProcess2"/>
    <dgm:cxn modelId="{8F1B719E-927C-41AA-822D-D17F61E14A8D}" type="presParOf" srcId="{4F3EA403-1840-4116-9008-5EAD3949B21B}" destId="{E394E2AB-CF8F-44CB-A95C-1FA668449415}" srcOrd="1" destOrd="0" presId="urn:microsoft.com/office/officeart/2005/8/layout/lProcess2"/>
    <dgm:cxn modelId="{C1AB1F79-4277-4C4B-ABB3-FFC15A82933B}" type="presParOf" srcId="{4F3EA403-1840-4116-9008-5EAD3949B21B}" destId="{2291B699-EEC6-47A9-A2D0-28C31FFD69F3}" srcOrd="2" destOrd="0" presId="urn:microsoft.com/office/officeart/2005/8/layout/lProcess2"/>
    <dgm:cxn modelId="{5FEF2932-8D08-40A5-BFA3-4282E480001C}" type="presParOf" srcId="{2291B699-EEC6-47A9-A2D0-28C31FFD69F3}" destId="{7E336597-FE35-4A06-AF11-C3CA28F1F0E8}" srcOrd="0" destOrd="0" presId="urn:microsoft.com/office/officeart/2005/8/layout/lProcess2"/>
    <dgm:cxn modelId="{C121C089-5E15-4EC0-B8B8-B10D537AF8E8}" type="presParOf" srcId="{7E336597-FE35-4A06-AF11-C3CA28F1F0E8}" destId="{2FBAAD7B-C744-4F36-8AA9-FCB9B192C18E}" srcOrd="0" destOrd="0" presId="urn:microsoft.com/office/officeart/2005/8/layout/lProcess2"/>
    <dgm:cxn modelId="{4C059999-04AC-4E38-AC75-FF8ECD865D61}" type="presParOf" srcId="{7E336597-FE35-4A06-AF11-C3CA28F1F0E8}" destId="{EB491009-358C-41AA-9256-6598C0735AF8}" srcOrd="1" destOrd="0" presId="urn:microsoft.com/office/officeart/2005/8/layout/lProcess2"/>
    <dgm:cxn modelId="{C7BFBAA1-540A-4A0D-AB77-3014ABF19F41}" type="presParOf" srcId="{7E336597-FE35-4A06-AF11-C3CA28F1F0E8}" destId="{1F7C844D-C468-4503-8DB2-DD3C8C1FAEF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E75F87-E9D8-45A9-B263-FE1E8BDE0118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27F3EA-60E2-4F36-B193-145570E22A17}">
      <dgm:prSet phldrT="[Text]" custT="1"/>
      <dgm:spPr>
        <a:solidFill>
          <a:srgbClr val="BDDEFF"/>
        </a:solidFill>
      </dgm:spPr>
      <dgm:t>
        <a:bodyPr/>
        <a:lstStyle/>
        <a:p>
          <a:r>
            <a:rPr lang="es-ES" sz="1600" dirty="0" err="1" smtClean="0">
              <a:solidFill>
                <a:schemeClr val="tx1"/>
              </a:solidFill>
            </a:rPr>
            <a:t>Policy</a:t>
          </a:r>
          <a:r>
            <a:rPr lang="es-ES" sz="1600" dirty="0" smtClean="0">
              <a:solidFill>
                <a:schemeClr val="tx1"/>
              </a:solidFill>
            </a:rPr>
            <a:t> debate </a:t>
          </a:r>
          <a:r>
            <a:rPr lang="es-ES" sz="1600" dirty="0" err="1" smtClean="0">
              <a:solidFill>
                <a:schemeClr val="tx1"/>
              </a:solidFill>
            </a:rPr>
            <a:t>with</a:t>
          </a:r>
          <a:r>
            <a:rPr lang="es-ES" sz="1600" dirty="0" smtClean="0">
              <a:solidFill>
                <a:schemeClr val="tx1"/>
              </a:solidFill>
            </a:rPr>
            <a:t> </a:t>
          </a:r>
          <a:r>
            <a:rPr lang="es-ES" sz="1600" dirty="0" err="1" smtClean="0">
              <a:solidFill>
                <a:schemeClr val="tx1"/>
              </a:solidFill>
            </a:rPr>
            <a:t>academic</a:t>
          </a:r>
          <a:r>
            <a:rPr lang="es-ES" sz="1600" dirty="0" smtClean="0">
              <a:solidFill>
                <a:schemeClr val="tx1"/>
              </a:solidFill>
            </a:rPr>
            <a:t> </a:t>
          </a:r>
          <a:r>
            <a:rPr lang="es-ES" sz="1600" dirty="0" err="1" smtClean="0">
              <a:solidFill>
                <a:schemeClr val="tx1"/>
              </a:solidFill>
            </a:rPr>
            <a:t>world</a:t>
          </a:r>
          <a:r>
            <a:rPr lang="es-ES" sz="1600" dirty="0" smtClean="0">
              <a:solidFill>
                <a:schemeClr val="tx1"/>
              </a:solidFill>
            </a:rPr>
            <a:t>  </a:t>
          </a:r>
          <a:endParaRPr lang="en-GB" sz="1600" dirty="0">
            <a:solidFill>
              <a:schemeClr val="tx1"/>
            </a:solidFill>
          </a:endParaRPr>
        </a:p>
      </dgm:t>
    </dgm:pt>
    <dgm:pt modelId="{481CFA7B-7306-4ADF-B913-4196461E30F8}" type="parTrans" cxnId="{55214B22-EE2D-48F6-B733-46CD06F13CFB}">
      <dgm:prSet/>
      <dgm:spPr/>
      <dgm:t>
        <a:bodyPr/>
        <a:lstStyle/>
        <a:p>
          <a:endParaRPr lang="en-GB"/>
        </a:p>
      </dgm:t>
    </dgm:pt>
    <dgm:pt modelId="{BA17E248-164D-43E1-96AC-8B132E8573E1}" type="sibTrans" cxnId="{55214B22-EE2D-48F6-B733-46CD06F13CFB}">
      <dgm:prSet/>
      <dgm:spPr>
        <a:solidFill>
          <a:srgbClr val="BDDEFF"/>
        </a:solidFill>
      </dgm:spPr>
      <dgm:t>
        <a:bodyPr/>
        <a:lstStyle/>
        <a:p>
          <a:endParaRPr lang="en-GB"/>
        </a:p>
      </dgm:t>
    </dgm:pt>
    <dgm:pt modelId="{7D912783-EBA6-4583-B2D9-5FD391151957}">
      <dgm:prSet phldrT="[Text]" custT="1"/>
      <dgm:spPr>
        <a:solidFill>
          <a:srgbClr val="BDDEFF"/>
        </a:solidFill>
      </dgm:spPr>
      <dgm:t>
        <a:bodyPr/>
        <a:lstStyle/>
        <a:p>
          <a:r>
            <a:rPr lang="es-ES" sz="1600" dirty="0" err="1" smtClean="0">
              <a:solidFill>
                <a:schemeClr val="tx1"/>
              </a:solidFill>
            </a:rPr>
            <a:t>Support</a:t>
          </a:r>
          <a:r>
            <a:rPr lang="es-ES" sz="1600" dirty="0" smtClean="0">
              <a:solidFill>
                <a:schemeClr val="tx1"/>
              </a:solidFill>
            </a:rPr>
            <a:t> to </a:t>
          </a:r>
          <a:r>
            <a:rPr lang="es-ES" sz="1600" dirty="0" err="1" smtClean="0">
              <a:solidFill>
                <a:schemeClr val="tx1"/>
              </a:solidFill>
            </a:rPr>
            <a:t>institutions</a:t>
          </a:r>
          <a:r>
            <a:rPr lang="es-ES" sz="1600" dirty="0" smtClean="0">
              <a:solidFill>
                <a:schemeClr val="tx1"/>
              </a:solidFill>
            </a:rPr>
            <a:t> &amp; </a:t>
          </a:r>
          <a:r>
            <a:rPr lang="es-ES" sz="1600" dirty="0" err="1" smtClean="0">
              <a:solidFill>
                <a:schemeClr val="tx1"/>
              </a:solidFill>
            </a:rPr>
            <a:t>associations</a:t>
          </a:r>
          <a:endParaRPr lang="en-GB" sz="1600" dirty="0">
            <a:solidFill>
              <a:schemeClr val="tx1"/>
            </a:solidFill>
          </a:endParaRPr>
        </a:p>
      </dgm:t>
    </dgm:pt>
    <dgm:pt modelId="{5927B9AD-F31A-4FCC-B960-22161516571F}" type="sibTrans" cxnId="{F1812F30-8AF7-4988-8C95-5356A1AA14A5}">
      <dgm:prSet/>
      <dgm:spPr>
        <a:solidFill>
          <a:srgbClr val="BDDEFF"/>
        </a:solidFill>
      </dgm:spPr>
      <dgm:t>
        <a:bodyPr/>
        <a:lstStyle/>
        <a:p>
          <a:endParaRPr lang="en-GB"/>
        </a:p>
      </dgm:t>
    </dgm:pt>
    <dgm:pt modelId="{0F773E6E-8566-4A54-BAF4-BEDAF0145C3D}" type="parTrans" cxnId="{F1812F30-8AF7-4988-8C95-5356A1AA14A5}">
      <dgm:prSet/>
      <dgm:spPr/>
      <dgm:t>
        <a:bodyPr/>
        <a:lstStyle/>
        <a:p>
          <a:endParaRPr lang="en-GB"/>
        </a:p>
      </dgm:t>
    </dgm:pt>
    <dgm:pt modelId="{7DA982D5-DB2E-45C7-B948-7D55D92566C7}">
      <dgm:prSet phldrT="[Text]" custT="1"/>
      <dgm:spPr>
        <a:solidFill>
          <a:srgbClr val="BDDEFF"/>
        </a:solidFill>
      </dgm:spPr>
      <dgm:t>
        <a:bodyPr/>
        <a:lstStyle/>
        <a:p>
          <a:r>
            <a:rPr lang="es-ES" sz="1600" dirty="0" err="1" smtClean="0">
              <a:solidFill>
                <a:schemeClr val="tx1"/>
              </a:solidFill>
            </a:rPr>
            <a:t>Excellence</a:t>
          </a:r>
          <a:r>
            <a:rPr lang="es-ES" sz="1600" dirty="0" smtClean="0">
              <a:solidFill>
                <a:schemeClr val="tx1"/>
              </a:solidFill>
            </a:rPr>
            <a:t> in </a:t>
          </a:r>
          <a:r>
            <a:rPr lang="es-ES" sz="1600" dirty="0" err="1" smtClean="0">
              <a:solidFill>
                <a:schemeClr val="tx1"/>
              </a:solidFill>
            </a:rPr>
            <a:t>teaching</a:t>
          </a:r>
          <a:r>
            <a:rPr lang="es-ES" sz="1600" dirty="0" smtClean="0">
              <a:solidFill>
                <a:schemeClr val="tx1"/>
              </a:solidFill>
            </a:rPr>
            <a:t> &amp; </a:t>
          </a:r>
          <a:r>
            <a:rPr lang="es-ES" sz="1600" dirty="0" err="1" smtClean="0">
              <a:solidFill>
                <a:schemeClr val="tx1"/>
              </a:solidFill>
            </a:rPr>
            <a:t>research</a:t>
          </a:r>
          <a:r>
            <a:rPr lang="es-ES" sz="1600" dirty="0" smtClean="0">
              <a:solidFill>
                <a:schemeClr val="tx1"/>
              </a:solidFill>
            </a:rPr>
            <a:t> in EU </a:t>
          </a:r>
          <a:r>
            <a:rPr lang="es-ES" sz="1600" dirty="0" err="1" smtClean="0">
              <a:solidFill>
                <a:schemeClr val="tx1"/>
              </a:solidFill>
            </a:rPr>
            <a:t>studies</a:t>
          </a:r>
          <a:endParaRPr lang="en-GB" sz="1600" dirty="0">
            <a:solidFill>
              <a:schemeClr val="tx1"/>
            </a:solidFill>
          </a:endParaRPr>
        </a:p>
      </dgm:t>
    </dgm:pt>
    <dgm:pt modelId="{C4689440-26E9-4ED4-BD7A-EDD8ADF1B3C1}" type="sibTrans" cxnId="{9AF9D45F-DA51-4DE8-8715-08D99E1A0401}">
      <dgm:prSet/>
      <dgm:spPr>
        <a:solidFill>
          <a:srgbClr val="BDDEFF"/>
        </a:solidFill>
      </dgm:spPr>
      <dgm:t>
        <a:bodyPr/>
        <a:lstStyle/>
        <a:p>
          <a:endParaRPr lang="en-GB"/>
        </a:p>
      </dgm:t>
    </dgm:pt>
    <dgm:pt modelId="{19A4967A-9FFC-4175-8889-AA362F2C934B}" type="parTrans" cxnId="{9AF9D45F-DA51-4DE8-8715-08D99E1A0401}">
      <dgm:prSet/>
      <dgm:spPr/>
      <dgm:t>
        <a:bodyPr/>
        <a:lstStyle/>
        <a:p>
          <a:endParaRPr lang="en-GB"/>
        </a:p>
      </dgm:t>
    </dgm:pt>
    <dgm:pt modelId="{24800133-EB0B-4DF9-8A0C-6A5C89C2C4BD}" type="pres">
      <dgm:prSet presAssocID="{2FE75F87-E9D8-45A9-B263-FE1E8BDE011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8E2FC39-510D-47A0-B039-381A9BAF2643}" type="pres">
      <dgm:prSet presAssocID="{7DA982D5-DB2E-45C7-B948-7D55D92566C7}" presName="gear1" presStyleLbl="node1" presStyleIdx="0" presStyleCnt="3" custScaleX="91231" custScaleY="87611" custLinFactNeighborX="5160" custLinFactNeighborY="-336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7307CD-5BA7-44F5-BA42-BE03D13C411B}" type="pres">
      <dgm:prSet presAssocID="{7DA982D5-DB2E-45C7-B948-7D55D92566C7}" presName="gear1srcNode" presStyleLbl="node1" presStyleIdx="0" presStyleCnt="3"/>
      <dgm:spPr/>
      <dgm:t>
        <a:bodyPr/>
        <a:lstStyle/>
        <a:p>
          <a:endParaRPr lang="en-GB"/>
        </a:p>
      </dgm:t>
    </dgm:pt>
    <dgm:pt modelId="{F1966738-F722-4804-911F-BBF83D0B2A19}" type="pres">
      <dgm:prSet presAssocID="{7DA982D5-DB2E-45C7-B948-7D55D92566C7}" presName="gear1dstNode" presStyleLbl="node1" presStyleIdx="0" presStyleCnt="3"/>
      <dgm:spPr/>
      <dgm:t>
        <a:bodyPr/>
        <a:lstStyle/>
        <a:p>
          <a:endParaRPr lang="en-GB"/>
        </a:p>
      </dgm:t>
    </dgm:pt>
    <dgm:pt modelId="{24A390B6-82FE-4A6E-AA90-6EABA9970DD4}" type="pres">
      <dgm:prSet presAssocID="{FA27F3EA-60E2-4F36-B193-145570E22A17}" presName="gear2" presStyleLbl="node1" presStyleIdx="1" presStyleCnt="3" custScaleX="120747" custScaleY="103860" custLinFactNeighborX="-5682" custLinFactNeighborY="1579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76C884-3BF0-4D49-8B9E-E62102B49A0D}" type="pres">
      <dgm:prSet presAssocID="{FA27F3EA-60E2-4F36-B193-145570E22A17}" presName="gear2srcNode" presStyleLbl="node1" presStyleIdx="1" presStyleCnt="3"/>
      <dgm:spPr/>
      <dgm:t>
        <a:bodyPr/>
        <a:lstStyle/>
        <a:p>
          <a:endParaRPr lang="en-GB"/>
        </a:p>
      </dgm:t>
    </dgm:pt>
    <dgm:pt modelId="{5AB7B27F-909B-4BC7-B017-AFAFB89441DA}" type="pres">
      <dgm:prSet presAssocID="{FA27F3EA-60E2-4F36-B193-145570E22A17}" presName="gear2dstNode" presStyleLbl="node1" presStyleIdx="1" presStyleCnt="3"/>
      <dgm:spPr/>
      <dgm:t>
        <a:bodyPr/>
        <a:lstStyle/>
        <a:p>
          <a:endParaRPr lang="en-GB"/>
        </a:p>
      </dgm:t>
    </dgm:pt>
    <dgm:pt modelId="{1B282EE9-A972-431E-9CFD-3986A2EC0620}" type="pres">
      <dgm:prSet presAssocID="{7D912783-EBA6-4583-B2D9-5FD391151957}" presName="gear3" presStyleLbl="node1" presStyleIdx="2" presStyleCnt="3" custScaleX="126889" custScaleY="117442" custLinFactNeighborX="5295" custLinFactNeighborY="-3680"/>
      <dgm:spPr/>
      <dgm:t>
        <a:bodyPr/>
        <a:lstStyle/>
        <a:p>
          <a:endParaRPr lang="en-GB"/>
        </a:p>
      </dgm:t>
    </dgm:pt>
    <dgm:pt modelId="{42C1BD4D-2543-47AC-8D78-BD7D8F93EE44}" type="pres">
      <dgm:prSet presAssocID="{7D912783-EBA6-4583-B2D9-5FD39115195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94575E-D3AE-4138-8062-F16F2F71B3D3}" type="pres">
      <dgm:prSet presAssocID="{7D912783-EBA6-4583-B2D9-5FD391151957}" presName="gear3srcNode" presStyleLbl="node1" presStyleIdx="2" presStyleCnt="3"/>
      <dgm:spPr/>
      <dgm:t>
        <a:bodyPr/>
        <a:lstStyle/>
        <a:p>
          <a:endParaRPr lang="en-GB"/>
        </a:p>
      </dgm:t>
    </dgm:pt>
    <dgm:pt modelId="{114BFDAA-A898-41F8-93E5-16DAECFD017A}" type="pres">
      <dgm:prSet presAssocID="{7D912783-EBA6-4583-B2D9-5FD391151957}" presName="gear3dstNode" presStyleLbl="node1" presStyleIdx="2" presStyleCnt="3"/>
      <dgm:spPr/>
      <dgm:t>
        <a:bodyPr/>
        <a:lstStyle/>
        <a:p>
          <a:endParaRPr lang="en-GB"/>
        </a:p>
      </dgm:t>
    </dgm:pt>
    <dgm:pt modelId="{BF3BC816-F5E5-4BF8-A8A6-14CF09A9D775}" type="pres">
      <dgm:prSet presAssocID="{C4689440-26E9-4ED4-BD7A-EDD8ADF1B3C1}" presName="connector1" presStyleLbl="sibTrans2D1" presStyleIdx="0" presStyleCnt="3" custAng="809590" custScaleX="79142" custScaleY="80001" custLinFactNeighborX="3816" custLinFactNeighborY="-6451"/>
      <dgm:spPr/>
      <dgm:t>
        <a:bodyPr/>
        <a:lstStyle/>
        <a:p>
          <a:endParaRPr lang="en-GB"/>
        </a:p>
      </dgm:t>
    </dgm:pt>
    <dgm:pt modelId="{031D05CC-60C2-4F58-9DFD-B020D2E16E49}" type="pres">
      <dgm:prSet presAssocID="{BA17E248-164D-43E1-96AC-8B132E8573E1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6230CCD8-55C9-436E-AA32-6DF1C9D11DED}" type="pres">
      <dgm:prSet presAssocID="{5927B9AD-F31A-4FCC-B960-22161516571F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DE74C548-A3EE-42DC-8AEB-BCE06046CF80}" type="presOf" srcId="{7D912783-EBA6-4583-B2D9-5FD391151957}" destId="{6D94575E-D3AE-4138-8062-F16F2F71B3D3}" srcOrd="2" destOrd="0" presId="urn:microsoft.com/office/officeart/2005/8/layout/gear1"/>
    <dgm:cxn modelId="{F1812F30-8AF7-4988-8C95-5356A1AA14A5}" srcId="{2FE75F87-E9D8-45A9-B263-FE1E8BDE0118}" destId="{7D912783-EBA6-4583-B2D9-5FD391151957}" srcOrd="2" destOrd="0" parTransId="{0F773E6E-8566-4A54-BAF4-BEDAF0145C3D}" sibTransId="{5927B9AD-F31A-4FCC-B960-22161516571F}"/>
    <dgm:cxn modelId="{8F940867-9C68-4DF3-B41A-48B811DD6516}" type="presOf" srcId="{7DA982D5-DB2E-45C7-B948-7D55D92566C7}" destId="{CE7307CD-5BA7-44F5-BA42-BE03D13C411B}" srcOrd="1" destOrd="0" presId="urn:microsoft.com/office/officeart/2005/8/layout/gear1"/>
    <dgm:cxn modelId="{9626A0AE-D98F-4013-8B17-970511A6486D}" type="presOf" srcId="{7D912783-EBA6-4583-B2D9-5FD391151957}" destId="{42C1BD4D-2543-47AC-8D78-BD7D8F93EE44}" srcOrd="1" destOrd="0" presId="urn:microsoft.com/office/officeart/2005/8/layout/gear1"/>
    <dgm:cxn modelId="{4A91DA76-ECD5-4BD1-96AA-00E984BAB9EF}" type="presOf" srcId="{FA27F3EA-60E2-4F36-B193-145570E22A17}" destId="{5AB7B27F-909B-4BC7-B017-AFAFB89441DA}" srcOrd="2" destOrd="0" presId="urn:microsoft.com/office/officeart/2005/8/layout/gear1"/>
    <dgm:cxn modelId="{477EA190-DD95-4F7E-BF64-8EEB5F68D3E5}" type="presOf" srcId="{BA17E248-164D-43E1-96AC-8B132E8573E1}" destId="{031D05CC-60C2-4F58-9DFD-B020D2E16E49}" srcOrd="0" destOrd="0" presId="urn:microsoft.com/office/officeart/2005/8/layout/gear1"/>
    <dgm:cxn modelId="{9F5FA2F5-0F01-4BEE-8A47-7FD291360807}" type="presOf" srcId="{7D912783-EBA6-4583-B2D9-5FD391151957}" destId="{1B282EE9-A972-431E-9CFD-3986A2EC0620}" srcOrd="0" destOrd="0" presId="urn:microsoft.com/office/officeart/2005/8/layout/gear1"/>
    <dgm:cxn modelId="{F4CE4D0B-FE3B-4312-A1D4-8B8C9C6D8896}" type="presOf" srcId="{7DA982D5-DB2E-45C7-B948-7D55D92566C7}" destId="{F1966738-F722-4804-911F-BBF83D0B2A19}" srcOrd="2" destOrd="0" presId="urn:microsoft.com/office/officeart/2005/8/layout/gear1"/>
    <dgm:cxn modelId="{55214B22-EE2D-48F6-B733-46CD06F13CFB}" srcId="{2FE75F87-E9D8-45A9-B263-FE1E8BDE0118}" destId="{FA27F3EA-60E2-4F36-B193-145570E22A17}" srcOrd="1" destOrd="0" parTransId="{481CFA7B-7306-4ADF-B913-4196461E30F8}" sibTransId="{BA17E248-164D-43E1-96AC-8B132E8573E1}"/>
    <dgm:cxn modelId="{C9D83C1C-F5C4-495E-8E32-FC2F2AB5B045}" type="presOf" srcId="{7DA982D5-DB2E-45C7-B948-7D55D92566C7}" destId="{98E2FC39-510D-47A0-B039-381A9BAF2643}" srcOrd="0" destOrd="0" presId="urn:microsoft.com/office/officeart/2005/8/layout/gear1"/>
    <dgm:cxn modelId="{BBBCBC71-BB90-466C-9181-F4AF3E42CEF3}" type="presOf" srcId="{7D912783-EBA6-4583-B2D9-5FD391151957}" destId="{114BFDAA-A898-41F8-93E5-16DAECFD017A}" srcOrd="3" destOrd="0" presId="urn:microsoft.com/office/officeart/2005/8/layout/gear1"/>
    <dgm:cxn modelId="{9E7A75B0-2EF7-4D8B-8A71-EF780A1C5BDE}" type="presOf" srcId="{FA27F3EA-60E2-4F36-B193-145570E22A17}" destId="{7776C884-3BF0-4D49-8B9E-E62102B49A0D}" srcOrd="1" destOrd="0" presId="urn:microsoft.com/office/officeart/2005/8/layout/gear1"/>
    <dgm:cxn modelId="{BBF4E2E0-B04F-4DFA-A1FE-134ECC365B56}" type="presOf" srcId="{5927B9AD-F31A-4FCC-B960-22161516571F}" destId="{6230CCD8-55C9-436E-AA32-6DF1C9D11DED}" srcOrd="0" destOrd="0" presId="urn:microsoft.com/office/officeart/2005/8/layout/gear1"/>
    <dgm:cxn modelId="{8806E8E4-CA17-4F7B-A4A4-D889AAF21A6A}" type="presOf" srcId="{C4689440-26E9-4ED4-BD7A-EDD8ADF1B3C1}" destId="{BF3BC816-F5E5-4BF8-A8A6-14CF09A9D775}" srcOrd="0" destOrd="0" presId="urn:microsoft.com/office/officeart/2005/8/layout/gear1"/>
    <dgm:cxn modelId="{9AF9D45F-DA51-4DE8-8715-08D99E1A0401}" srcId="{2FE75F87-E9D8-45A9-B263-FE1E8BDE0118}" destId="{7DA982D5-DB2E-45C7-B948-7D55D92566C7}" srcOrd="0" destOrd="0" parTransId="{19A4967A-9FFC-4175-8889-AA362F2C934B}" sibTransId="{C4689440-26E9-4ED4-BD7A-EDD8ADF1B3C1}"/>
    <dgm:cxn modelId="{8CA02A80-68A7-455F-B5BC-0B5E171D0216}" type="presOf" srcId="{FA27F3EA-60E2-4F36-B193-145570E22A17}" destId="{24A390B6-82FE-4A6E-AA90-6EABA9970DD4}" srcOrd="0" destOrd="0" presId="urn:microsoft.com/office/officeart/2005/8/layout/gear1"/>
    <dgm:cxn modelId="{594DA481-3615-4F6A-90EE-FC189B7FE4F4}" type="presOf" srcId="{2FE75F87-E9D8-45A9-B263-FE1E8BDE0118}" destId="{24800133-EB0B-4DF9-8A0C-6A5C89C2C4BD}" srcOrd="0" destOrd="0" presId="urn:microsoft.com/office/officeart/2005/8/layout/gear1"/>
    <dgm:cxn modelId="{CBEC177F-8B66-4A35-9975-1C9525F4725F}" type="presParOf" srcId="{24800133-EB0B-4DF9-8A0C-6A5C89C2C4BD}" destId="{98E2FC39-510D-47A0-B039-381A9BAF2643}" srcOrd="0" destOrd="0" presId="urn:microsoft.com/office/officeart/2005/8/layout/gear1"/>
    <dgm:cxn modelId="{C2E35F7E-3917-4B06-801F-C14A027838F7}" type="presParOf" srcId="{24800133-EB0B-4DF9-8A0C-6A5C89C2C4BD}" destId="{CE7307CD-5BA7-44F5-BA42-BE03D13C411B}" srcOrd="1" destOrd="0" presId="urn:microsoft.com/office/officeart/2005/8/layout/gear1"/>
    <dgm:cxn modelId="{B7CBCDBF-F4BF-484E-B761-3CB7E89651CC}" type="presParOf" srcId="{24800133-EB0B-4DF9-8A0C-6A5C89C2C4BD}" destId="{F1966738-F722-4804-911F-BBF83D0B2A19}" srcOrd="2" destOrd="0" presId="urn:microsoft.com/office/officeart/2005/8/layout/gear1"/>
    <dgm:cxn modelId="{880222CA-BAC2-4B5C-8D46-585779352AC0}" type="presParOf" srcId="{24800133-EB0B-4DF9-8A0C-6A5C89C2C4BD}" destId="{24A390B6-82FE-4A6E-AA90-6EABA9970DD4}" srcOrd="3" destOrd="0" presId="urn:microsoft.com/office/officeart/2005/8/layout/gear1"/>
    <dgm:cxn modelId="{DECF2071-7B06-4D22-88D7-E5AD2966435F}" type="presParOf" srcId="{24800133-EB0B-4DF9-8A0C-6A5C89C2C4BD}" destId="{7776C884-3BF0-4D49-8B9E-E62102B49A0D}" srcOrd="4" destOrd="0" presId="urn:microsoft.com/office/officeart/2005/8/layout/gear1"/>
    <dgm:cxn modelId="{D5A98CB2-313B-445D-8916-196DE7734373}" type="presParOf" srcId="{24800133-EB0B-4DF9-8A0C-6A5C89C2C4BD}" destId="{5AB7B27F-909B-4BC7-B017-AFAFB89441DA}" srcOrd="5" destOrd="0" presId="urn:microsoft.com/office/officeart/2005/8/layout/gear1"/>
    <dgm:cxn modelId="{A82B7907-42EA-4B77-9EDE-D4DDE23FFFD3}" type="presParOf" srcId="{24800133-EB0B-4DF9-8A0C-6A5C89C2C4BD}" destId="{1B282EE9-A972-431E-9CFD-3986A2EC0620}" srcOrd="6" destOrd="0" presId="urn:microsoft.com/office/officeart/2005/8/layout/gear1"/>
    <dgm:cxn modelId="{4389AF54-BDBD-4C5B-8AD6-81C08BBC27F2}" type="presParOf" srcId="{24800133-EB0B-4DF9-8A0C-6A5C89C2C4BD}" destId="{42C1BD4D-2543-47AC-8D78-BD7D8F93EE44}" srcOrd="7" destOrd="0" presId="urn:microsoft.com/office/officeart/2005/8/layout/gear1"/>
    <dgm:cxn modelId="{B5C060BF-51C2-4C76-97E4-285EB6215AC4}" type="presParOf" srcId="{24800133-EB0B-4DF9-8A0C-6A5C89C2C4BD}" destId="{6D94575E-D3AE-4138-8062-F16F2F71B3D3}" srcOrd="8" destOrd="0" presId="urn:microsoft.com/office/officeart/2005/8/layout/gear1"/>
    <dgm:cxn modelId="{313D8162-551C-4C4F-B419-1284C382035A}" type="presParOf" srcId="{24800133-EB0B-4DF9-8A0C-6A5C89C2C4BD}" destId="{114BFDAA-A898-41F8-93E5-16DAECFD017A}" srcOrd="9" destOrd="0" presId="urn:microsoft.com/office/officeart/2005/8/layout/gear1"/>
    <dgm:cxn modelId="{1D883FDE-7C0D-46A4-8C0E-157DDCB2C32C}" type="presParOf" srcId="{24800133-EB0B-4DF9-8A0C-6A5C89C2C4BD}" destId="{BF3BC816-F5E5-4BF8-A8A6-14CF09A9D775}" srcOrd="10" destOrd="0" presId="urn:microsoft.com/office/officeart/2005/8/layout/gear1"/>
    <dgm:cxn modelId="{B0900534-26FB-4A34-BEED-F61264B9F699}" type="presParOf" srcId="{24800133-EB0B-4DF9-8A0C-6A5C89C2C4BD}" destId="{031D05CC-60C2-4F58-9DFD-B020D2E16E49}" srcOrd="11" destOrd="0" presId="urn:microsoft.com/office/officeart/2005/8/layout/gear1"/>
    <dgm:cxn modelId="{B0CB6B74-3385-4988-A890-3B990E64C2E8}" type="presParOf" srcId="{24800133-EB0B-4DF9-8A0C-6A5C89C2C4BD}" destId="{6230CCD8-55C9-436E-AA32-6DF1C9D11DE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78D1E-3B60-40F9-9804-1728DC5318DB}">
      <dsp:nvSpPr>
        <dsp:cNvPr id="0" name=""/>
        <dsp:cNvSpPr/>
      </dsp:nvSpPr>
      <dsp:spPr>
        <a:xfrm>
          <a:off x="50576" y="0"/>
          <a:ext cx="3970016" cy="49716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Academic</a:t>
          </a:r>
          <a:r>
            <a:rPr lang="es-ES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32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mobility</a:t>
          </a:r>
          <a:endParaRPr lang="en-GB" sz="3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0576" y="0"/>
        <a:ext cx="3970016" cy="1491504"/>
      </dsp:txXfrm>
    </dsp:sp>
    <dsp:sp modelId="{688F182F-967E-4F8D-BF5F-C9C73E9B51F5}">
      <dsp:nvSpPr>
        <dsp:cNvPr id="0" name=""/>
        <dsp:cNvSpPr/>
      </dsp:nvSpPr>
      <dsp:spPr>
        <a:xfrm>
          <a:off x="401128" y="1191991"/>
          <a:ext cx="3176013" cy="14990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International credit mobility </a:t>
          </a:r>
          <a:endParaRPr lang="en-GB" sz="2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45033" y="1235896"/>
        <a:ext cx="3088203" cy="1411220"/>
      </dsp:txXfrm>
    </dsp:sp>
    <dsp:sp modelId="{20489CB7-98AB-4C8A-957F-C292689958CA}">
      <dsp:nvSpPr>
        <dsp:cNvPr id="0" name=""/>
        <dsp:cNvSpPr/>
      </dsp:nvSpPr>
      <dsp:spPr>
        <a:xfrm>
          <a:off x="401128" y="2887779"/>
          <a:ext cx="3176013" cy="1499030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altLang="en-US" sz="28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Degree</a:t>
          </a:r>
          <a:r>
            <a:rPr lang="fr-BE" altLang="en-US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fr-BE" altLang="en-US" sz="28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mobility</a:t>
          </a:r>
          <a:endParaRPr lang="fr-BE" altLang="en-US" sz="2800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altLang="en-US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EMJMD </a:t>
          </a:r>
          <a:endParaRPr lang="en-GB" sz="2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45033" y="2931684"/>
        <a:ext cx="3088203" cy="1411220"/>
      </dsp:txXfrm>
    </dsp:sp>
    <dsp:sp modelId="{30BC8C00-21A3-473E-95E1-EAD950E108E4}">
      <dsp:nvSpPr>
        <dsp:cNvPr id="0" name=""/>
        <dsp:cNvSpPr/>
      </dsp:nvSpPr>
      <dsp:spPr>
        <a:xfrm>
          <a:off x="4276022" y="0"/>
          <a:ext cx="3970016" cy="49716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Academic</a:t>
          </a:r>
          <a:r>
            <a:rPr lang="es-ES" sz="3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32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cooperation</a:t>
          </a:r>
          <a:endParaRPr lang="en-GB" sz="3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276022" y="0"/>
        <a:ext cx="3970016" cy="1491504"/>
      </dsp:txXfrm>
    </dsp:sp>
    <dsp:sp modelId="{2FBAAD7B-C744-4F36-8AA9-FCB9B192C18E}">
      <dsp:nvSpPr>
        <dsp:cNvPr id="0" name=""/>
        <dsp:cNvSpPr/>
      </dsp:nvSpPr>
      <dsp:spPr>
        <a:xfrm>
          <a:off x="4668896" y="1288549"/>
          <a:ext cx="3176013" cy="1499030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Capacity</a:t>
          </a:r>
          <a:r>
            <a:rPr lang="es-ES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28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Building</a:t>
          </a:r>
          <a:r>
            <a:rPr lang="es-ES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" sz="28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</a:t>
          </a:r>
          <a:r>
            <a:rPr lang="es-ES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HE</a:t>
          </a:r>
          <a:r>
            <a:rPr lang="fr-BE" altLang="en-US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n-GB" sz="2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712801" y="1332454"/>
        <a:ext cx="3088203" cy="1411220"/>
      </dsp:txXfrm>
    </dsp:sp>
    <dsp:sp modelId="{1F7C844D-C468-4503-8DB2-DD3C8C1FAEF1}">
      <dsp:nvSpPr>
        <dsp:cNvPr id="0" name=""/>
        <dsp:cNvSpPr/>
      </dsp:nvSpPr>
      <dsp:spPr>
        <a:xfrm>
          <a:off x="4668896" y="2967482"/>
          <a:ext cx="3176013" cy="1499030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altLang="en-US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Jean Monnet </a:t>
          </a:r>
          <a:r>
            <a:rPr lang="fr-BE" altLang="en-US" sz="28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Activities</a:t>
          </a:r>
          <a:endParaRPr lang="en-GB" sz="2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712801" y="3011387"/>
        <a:ext cx="3088203" cy="1411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2FC39-510D-47A0-B039-381A9BAF2643}">
      <dsp:nvSpPr>
        <dsp:cNvPr id="0" name=""/>
        <dsp:cNvSpPr/>
      </dsp:nvSpPr>
      <dsp:spPr>
        <a:xfrm>
          <a:off x="2684456" y="2121107"/>
          <a:ext cx="1928439" cy="2029924"/>
        </a:xfrm>
        <a:prstGeom prst="gear9">
          <a:avLst/>
        </a:prstGeom>
        <a:solidFill>
          <a:srgbClr val="BDDE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chemeClr val="tx1"/>
              </a:solidFill>
            </a:rPr>
            <a:t>Excellence</a:t>
          </a:r>
          <a:r>
            <a:rPr lang="es-ES" sz="1600" kern="1200" dirty="0" smtClean="0">
              <a:solidFill>
                <a:schemeClr val="tx1"/>
              </a:solidFill>
            </a:rPr>
            <a:t> in </a:t>
          </a:r>
          <a:r>
            <a:rPr lang="es-ES" sz="1600" kern="1200" dirty="0" err="1" smtClean="0">
              <a:solidFill>
                <a:schemeClr val="tx1"/>
              </a:solidFill>
            </a:rPr>
            <a:t>teaching</a:t>
          </a:r>
          <a:r>
            <a:rPr lang="es-ES" sz="1600" kern="1200" dirty="0" smtClean="0">
              <a:solidFill>
                <a:schemeClr val="tx1"/>
              </a:solidFill>
            </a:rPr>
            <a:t> &amp; </a:t>
          </a:r>
          <a:r>
            <a:rPr lang="es-ES" sz="1600" kern="1200" dirty="0" err="1" smtClean="0">
              <a:solidFill>
                <a:schemeClr val="tx1"/>
              </a:solidFill>
            </a:rPr>
            <a:t>research</a:t>
          </a:r>
          <a:r>
            <a:rPr lang="es-ES" sz="1600" kern="1200" dirty="0" smtClean="0">
              <a:solidFill>
                <a:schemeClr val="tx1"/>
              </a:solidFill>
            </a:rPr>
            <a:t> in EU </a:t>
          </a:r>
          <a:r>
            <a:rPr lang="es-ES" sz="1600" kern="1200" dirty="0" err="1" smtClean="0">
              <a:solidFill>
                <a:schemeClr val="tx1"/>
              </a:solidFill>
            </a:rPr>
            <a:t>studies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3072158" y="2589864"/>
        <a:ext cx="1153035" cy="1056465"/>
      </dsp:txXfrm>
    </dsp:sp>
    <dsp:sp modelId="{24A390B6-82FE-4A6E-AA90-6EABA9970DD4}">
      <dsp:nvSpPr>
        <dsp:cNvPr id="0" name=""/>
        <dsp:cNvSpPr/>
      </dsp:nvSpPr>
      <dsp:spPr>
        <a:xfrm>
          <a:off x="864100" y="1741577"/>
          <a:ext cx="2034673" cy="1750115"/>
        </a:xfrm>
        <a:prstGeom prst="gear6">
          <a:avLst/>
        </a:prstGeom>
        <a:solidFill>
          <a:srgbClr val="BDDE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chemeClr val="tx1"/>
              </a:solidFill>
            </a:rPr>
            <a:t>Policy</a:t>
          </a:r>
          <a:r>
            <a:rPr lang="es-ES" sz="1600" kern="1200" dirty="0" smtClean="0">
              <a:solidFill>
                <a:schemeClr val="tx1"/>
              </a:solidFill>
            </a:rPr>
            <a:t> debate </a:t>
          </a:r>
          <a:r>
            <a:rPr lang="es-ES" sz="1600" kern="1200" dirty="0" err="1" smtClean="0">
              <a:solidFill>
                <a:schemeClr val="tx1"/>
              </a:solidFill>
            </a:rPr>
            <a:t>with</a:t>
          </a:r>
          <a:r>
            <a:rPr lang="es-ES" sz="1600" kern="1200" dirty="0" smtClean="0">
              <a:solidFill>
                <a:schemeClr val="tx1"/>
              </a:solidFill>
            </a:rPr>
            <a:t> </a:t>
          </a:r>
          <a:r>
            <a:rPr lang="es-ES" sz="1600" kern="1200" dirty="0" err="1" smtClean="0">
              <a:solidFill>
                <a:schemeClr val="tx1"/>
              </a:solidFill>
            </a:rPr>
            <a:t>academic</a:t>
          </a:r>
          <a:r>
            <a:rPr lang="es-ES" sz="1600" kern="1200" dirty="0" smtClean="0">
              <a:solidFill>
                <a:schemeClr val="tx1"/>
              </a:solidFill>
            </a:rPr>
            <a:t> </a:t>
          </a:r>
          <a:r>
            <a:rPr lang="es-ES" sz="1600" kern="1200" dirty="0" err="1" smtClean="0">
              <a:solidFill>
                <a:schemeClr val="tx1"/>
              </a:solidFill>
            </a:rPr>
            <a:t>world</a:t>
          </a:r>
          <a:r>
            <a:rPr lang="es-ES" sz="1600" kern="1200" dirty="0" smtClean="0">
              <a:solidFill>
                <a:schemeClr val="tx1"/>
              </a:solidFill>
            </a:rPr>
            <a:t>  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1346060" y="2184837"/>
        <a:ext cx="1070753" cy="863595"/>
      </dsp:txXfrm>
    </dsp:sp>
    <dsp:sp modelId="{1B282EE9-A972-431E-9CFD-3986A2EC0620}">
      <dsp:nvSpPr>
        <dsp:cNvPr id="0" name=""/>
        <dsp:cNvSpPr/>
      </dsp:nvSpPr>
      <dsp:spPr>
        <a:xfrm rot="20700000">
          <a:off x="1935011" y="230024"/>
          <a:ext cx="2152061" cy="1881908"/>
        </a:xfrm>
        <a:prstGeom prst="gear6">
          <a:avLst/>
        </a:prstGeom>
        <a:solidFill>
          <a:srgbClr val="BDDE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chemeClr val="tx1"/>
              </a:solidFill>
            </a:rPr>
            <a:t>Support</a:t>
          </a:r>
          <a:r>
            <a:rPr lang="es-ES" sz="1600" kern="1200" dirty="0" smtClean="0">
              <a:solidFill>
                <a:schemeClr val="tx1"/>
              </a:solidFill>
            </a:rPr>
            <a:t> to </a:t>
          </a:r>
          <a:r>
            <a:rPr lang="es-ES" sz="1600" kern="1200" dirty="0" err="1" smtClean="0">
              <a:solidFill>
                <a:schemeClr val="tx1"/>
              </a:solidFill>
            </a:rPr>
            <a:t>institutions</a:t>
          </a:r>
          <a:r>
            <a:rPr lang="es-ES" sz="1600" kern="1200" dirty="0" smtClean="0">
              <a:solidFill>
                <a:schemeClr val="tx1"/>
              </a:solidFill>
            </a:rPr>
            <a:t> &amp; </a:t>
          </a:r>
          <a:r>
            <a:rPr lang="es-ES" sz="1600" kern="1200" dirty="0" err="1" smtClean="0">
              <a:solidFill>
                <a:schemeClr val="tx1"/>
              </a:solidFill>
            </a:rPr>
            <a:t>associations</a:t>
          </a:r>
          <a:endParaRPr lang="en-GB" sz="1600" kern="1200" dirty="0">
            <a:solidFill>
              <a:schemeClr val="tx1"/>
            </a:solidFill>
          </a:endParaRPr>
        </a:p>
      </dsp:txBody>
      <dsp:txXfrm rot="-20700000">
        <a:off x="2423045" y="626758"/>
        <a:ext cx="1175994" cy="1088440"/>
      </dsp:txXfrm>
    </dsp:sp>
    <dsp:sp modelId="{BF3BC816-F5E5-4BF8-A8A6-14CF09A9D775}">
      <dsp:nvSpPr>
        <dsp:cNvPr id="0" name=""/>
        <dsp:cNvSpPr/>
      </dsp:nvSpPr>
      <dsp:spPr>
        <a:xfrm rot="809590">
          <a:off x="2727214" y="1811139"/>
          <a:ext cx="2347135" cy="2372611"/>
        </a:xfrm>
        <a:prstGeom prst="circularArrow">
          <a:avLst>
            <a:gd name="adj1" fmla="val 4688"/>
            <a:gd name="adj2" fmla="val 299029"/>
            <a:gd name="adj3" fmla="val 2516678"/>
            <a:gd name="adj4" fmla="val 15860174"/>
            <a:gd name="adj5" fmla="val 5469"/>
          </a:avLst>
        </a:prstGeom>
        <a:solidFill>
          <a:srgbClr val="BDDE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D05CC-60C2-4F58-9DFD-B020D2E16E49}">
      <dsp:nvSpPr>
        <dsp:cNvPr id="0" name=""/>
        <dsp:cNvSpPr/>
      </dsp:nvSpPr>
      <dsp:spPr>
        <a:xfrm>
          <a:off x="836224" y="1135071"/>
          <a:ext cx="2154785" cy="215478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BDDE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0CCD8-55C9-436E-AA32-6DF1C9D11DED}">
      <dsp:nvSpPr>
        <dsp:cNvPr id="0" name=""/>
        <dsp:cNvSpPr/>
      </dsp:nvSpPr>
      <dsp:spPr>
        <a:xfrm>
          <a:off x="1696560" y="-16250"/>
          <a:ext cx="2323293" cy="232329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BDDE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2388" y="0"/>
            <a:ext cx="29559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559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2388" y="9432925"/>
            <a:ext cx="29559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C9806A4-431C-472F-AC3E-7D65907D90E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598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2388" y="0"/>
            <a:ext cx="29559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57825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559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388" y="9432925"/>
            <a:ext cx="29559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1A89189B-F8AD-4DF6-8D65-6B36CEB37E5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425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7100" y="746125"/>
            <a:ext cx="4965700" cy="3724275"/>
          </a:xfrm>
          <a:ln/>
        </p:spPr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0860" indent="-284947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39785" indent="-227957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5697" indent="-227957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1612" indent="-227957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07525" indent="-2279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3439" indent="-2279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19353" indent="-2279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5267" indent="-2279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72BEE8F0-0C39-4CBB-BC5A-6D3B76DB70F7}" type="slidenum">
              <a:rPr lang="en-GB" sz="120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9700" name="Notes Placeholder 1"/>
          <p:cNvSpPr>
            <a:spLocks noGrp="1"/>
          </p:cNvSpPr>
          <p:nvPr>
            <p:ph type="body" idx="1"/>
          </p:nvPr>
        </p:nvSpPr>
        <p:spPr>
          <a:xfrm>
            <a:off x="681663" y="4717416"/>
            <a:ext cx="5456574" cy="446913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pPr>
              <a:defRPr/>
            </a:pPr>
            <a:endParaRPr lang="fr-BE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0EB2A8B-FB0C-49B1-9849-0600896822C4}" type="slidenum">
              <a:rPr lang="en-GB" smtClean="0"/>
              <a:pPr eaLnBrk="1" hangingPunct="1"/>
              <a:t>10</a:t>
            </a:fld>
            <a:endParaRPr lang="en-GB" smtClean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Some 1800 students and staff from Ukraine will come to study, teach or train in a Programme Country in Europe between now and 2017</a:t>
            </a:r>
          </a:p>
          <a:p>
            <a:r>
              <a:rPr lang="en-GB" dirty="0" smtClean="0"/>
              <a:t>Nearly 400 European students will go to study in Ukraine</a:t>
            </a:r>
          </a:p>
          <a:p>
            <a:endParaRPr lang="en-GB" dirty="0" smtClean="0"/>
          </a:p>
          <a:p>
            <a:r>
              <a:rPr lang="en-GB" dirty="0" smtClean="0"/>
              <a:t>In comparison, in the overall financing period 2007-2013, 1500 students or scholars from Ukraine received funding for mobility, indicating a sharp increase of this type of mobility under Erasmus+.</a:t>
            </a:r>
          </a:p>
          <a:p>
            <a:endParaRPr lang="en-GB" dirty="0" smtClean="0"/>
          </a:p>
          <a:p>
            <a:r>
              <a:rPr lang="en-GB" dirty="0" smtClean="0"/>
              <a:t>Under the 2016 call, 307 applications were submitted for projects with Ukraine requesting a total of 8000 individual </a:t>
            </a:r>
            <a:r>
              <a:rPr lang="en-GB" dirty="0" err="1" smtClean="0"/>
              <a:t>mobilities</a:t>
            </a:r>
            <a:r>
              <a:rPr lang="en-GB" dirty="0" smtClean="0"/>
              <a:t>, a 33% increase since last year. </a:t>
            </a:r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E7A8827-ED4F-401D-9D94-8DCAA910782C}" type="slidenum">
              <a:rPr lang="en-GB" smtClean="0">
                <a:solidFill>
                  <a:prstClr val="black"/>
                </a:solidFill>
              </a:rPr>
              <a:pPr eaLnBrk="1" hangingPunct="1"/>
              <a:t>11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BE" dirty="0" smtClean="0"/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dirty="0" err="1" smtClean="0"/>
              <a:t>Overall</a:t>
            </a:r>
            <a:r>
              <a:rPr lang="fr-BE" baseline="0" dirty="0" smtClean="0"/>
              <a:t> good </a:t>
            </a:r>
            <a:r>
              <a:rPr lang="fr-BE" baseline="0" dirty="0" err="1" smtClean="0"/>
              <a:t>results</a:t>
            </a:r>
            <a:r>
              <a:rPr lang="fr-BE" baseline="0" dirty="0" smtClean="0"/>
              <a:t> of UA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baseline="0" dirty="0" err="1" smtClean="0"/>
              <a:t>In</a:t>
            </a:r>
            <a:r>
              <a:rPr lang="fr-BE" baseline="0" dirty="0" smtClean="0"/>
              <a:t> 2016, UA </a:t>
            </a:r>
            <a:r>
              <a:rPr lang="fr-BE" baseline="0" dirty="0" err="1" smtClean="0"/>
              <a:t>receives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55% of </a:t>
            </a:r>
            <a:r>
              <a:rPr lang="fr-BE" baseline="0" dirty="0" err="1" smtClean="0"/>
              <a:t>scholarships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offered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Eastern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Partnership</a:t>
            </a:r>
            <a:r>
              <a:rPr lang="fr-BE" baseline="0" dirty="0" smtClean="0"/>
              <a:t> countries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23E02AC-59A3-473E-89E6-A42A4DB1E5BE}" type="slidenum">
              <a:rPr lang="en-GB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 eaLnBrk="1" hangingPunct="1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fr-BE" altLang="fr-FR" sz="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 smtClean="0"/>
              <a:t>The aim is to promote excellence in teaching and research in the field of European Union studies worldwide (Modules, Chairs, Centres of Excellence).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 smtClean="0"/>
              <a:t>The actions foster the dialogue between the academic world and policy-makers, in particular with the aim of enhancing governance of EU policies (Networks, Projects).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 smtClean="0"/>
              <a:t>Jean Monnet provide also support to institutions that enhance teacher and training activities and associations that contribute to the study of the European integration process.</a:t>
            </a:r>
          </a:p>
          <a:p>
            <a:endParaRPr lang="en-GB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EB3C14-3A3F-478F-AE04-BB296CB675B2}" type="slidenum">
              <a:rPr lang="en-GB" altLang="en-US" sz="1300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z="130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In line with the EU Youth Strategy 2010-2018, the EU supports international non-formal learning activities of young people and youth workers to foster young people's participation in democratic life and the labour market.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In this context, the EU contributes to developing the quality of youth work and supports youth policy reform.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93FCEC-2CE0-4DD1-8BD9-D854BF89732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91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E7A8827-ED4F-401D-9D94-8DCAA910782C}" type="slidenum">
              <a:rPr lang="en-GB" smtClean="0">
                <a:solidFill>
                  <a:prstClr val="black"/>
                </a:solidFill>
              </a:rPr>
              <a:pPr eaLnBrk="1" hangingPunct="1"/>
              <a:t>17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The Marie </a:t>
            </a:r>
            <a:r>
              <a:rPr lang="en-GB" dirty="0" err="1" smtClean="0"/>
              <a:t>Skłodowska</a:t>
            </a:r>
            <a:r>
              <a:rPr lang="en-GB" dirty="0" smtClean="0"/>
              <a:t>-Curie actions (MSCA) invest € 6.2 billion (2014-2020) in the researchers to deliver on innovation, growth and participation in a modern society.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The MSCA are a strong and recognised instrument to develop competences relevant for the economy, with a proved track record of success in boosting excellence in research, enhancing employability of researchers and contributing to their greater career progression.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136B5-A8EA-4C9C-B949-A771BAAF268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51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4A70A-B0B0-4690-AC62-3631496038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5176E-395B-4EB5-9BD3-C17294AB77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50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alternat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140200" y="6597650"/>
            <a:ext cx="863600" cy="26035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Verdana Bold"/>
              </a:rPr>
              <a:t>Date: in 12 pts</a:t>
            </a:r>
          </a:p>
        </p:txBody>
      </p:sp>
      <p:sp>
        <p:nvSpPr>
          <p:cNvPr id="8" name="Rectangle 14"/>
          <p:cNvSpPr/>
          <p:nvPr userDrawn="1"/>
        </p:nvSpPr>
        <p:spPr>
          <a:xfrm>
            <a:off x="0" y="1341438"/>
            <a:ext cx="9144000" cy="5516562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en-US" sz="1800">
              <a:solidFill>
                <a:srgbClr val="FFFFFF"/>
              </a:solidFill>
              <a:latin typeface="Verdana Bold"/>
            </a:endParaRPr>
          </a:p>
        </p:txBody>
      </p:sp>
      <p:pic>
        <p:nvPicPr>
          <p:cNvPr id="10" name="Picture 10" descr="logo_ce-eac_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330200"/>
            <a:ext cx="20542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448" y="2420888"/>
            <a:ext cx="4932040" cy="1470025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8208912" cy="1224136"/>
          </a:xfrm>
        </p:spPr>
        <p:txBody>
          <a:bodyPr>
            <a:noAutofit/>
          </a:bodyPr>
          <a:lstStyle>
            <a:lvl1pPr marL="0" indent="0" algn="l">
              <a:buNone/>
              <a:defRPr sz="7600" baseline="0">
                <a:solidFill>
                  <a:srgbClr val="FFD6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308304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032200" y="5301208"/>
            <a:ext cx="4932288" cy="864096"/>
          </a:xfrm>
        </p:spPr>
        <p:txBody>
          <a:bodyPr>
            <a:noAutofit/>
          </a:bodyPr>
          <a:lstStyle>
            <a:lvl1pPr marL="0">
              <a:buNone/>
              <a:defRPr sz="2400" b="0" i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850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en-US" sz="1800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01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en-US" sz="1800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Verdana Bold"/>
              </a:rPr>
              <a:t>Date: in 12 pts</a:t>
            </a:r>
          </a:p>
        </p:txBody>
      </p:sp>
      <p:sp>
        <p:nvSpPr>
          <p:cNvPr id="7" name="Rectangle 11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7600" b="1" cap="all" baseline="0">
                <a:solidFill>
                  <a:srgbClr val="FFD62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E60A968-01D8-48C1-B9F0-E576D1CC81E3}" type="datetime1">
              <a:rPr lang="en-US"/>
              <a:pPr>
                <a:defRPr/>
              </a:pPr>
              <a:t>6/14/2016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88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en-US" sz="1800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Verdana Bold"/>
              </a:rPr>
              <a:t>Date: in 12 pts</a:t>
            </a:r>
          </a:p>
        </p:txBody>
      </p:sp>
      <p:sp>
        <p:nvSpPr>
          <p:cNvPr id="8" name="Rectangle 13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9" name="Picture 10" descr="logo_ce-eac-neg-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47663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57606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2309116-6A1E-4853-B0FA-07D530A88B0C}" type="datetime1">
              <a:rPr lang="en-US"/>
              <a:pPr>
                <a:defRPr/>
              </a:pPr>
              <a:t>6/14/2016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295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en-US" sz="1800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Verdana Bold"/>
              </a:rPr>
              <a:t>Date: in 12 pts</a:t>
            </a:r>
          </a:p>
        </p:txBody>
      </p:sp>
      <p:sp>
        <p:nvSpPr>
          <p:cNvPr id="9" name="Rectangle 14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" name="Picture 11" descr="logo_ce-eac-neg-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3682752" cy="57606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/>
          </p:nvPr>
        </p:nvSpPr>
        <p:spPr>
          <a:xfrm>
            <a:off x="467544" y="2348880"/>
            <a:ext cx="3672408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5004048" y="2348880"/>
            <a:ext cx="3678560" cy="3777283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4"/>
          </p:nvPr>
        </p:nvSpPr>
        <p:spPr>
          <a:xfrm>
            <a:off x="5004048" y="1772816"/>
            <a:ext cx="3680148" cy="567754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0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92227EC-B7A9-4A96-ACA2-5C54BDE2EABE}" type="datetime1">
              <a:rPr lang="en-US"/>
              <a:pPr>
                <a:defRPr/>
              </a:pPr>
              <a:t>6/14/2016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359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en-US" sz="1800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Verdana Bold"/>
              </a:rPr>
              <a:t>Date: in 12 pts</a:t>
            </a:r>
          </a:p>
        </p:txBody>
      </p:sp>
      <p:sp>
        <p:nvSpPr>
          <p:cNvPr id="6" name="Rectangle 10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7" name="Picture 11" descr="logo_ce-eac-neg-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25960"/>
            <a:ext cx="8229600" cy="1143000"/>
          </a:xfrm>
        </p:spPr>
        <p:txBody>
          <a:bodyPr>
            <a:normAutofit/>
          </a:bodyPr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1A9ED7A-3227-4AB8-BE7E-A8382BA7FA5E}" type="datetime1">
              <a:rPr lang="en-US"/>
              <a:pPr>
                <a:defRPr/>
              </a:pPr>
              <a:t>6/14/2016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968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en-US" sz="1800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Verdana Bold"/>
              </a:rPr>
              <a:t>Date: in 12 pts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11" descr="logo_ce-eac-neg-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EA105B-0C44-4806-8315-E0D115CEBEAD}" type="datetime1">
              <a:rPr lang="en-US"/>
              <a:pPr>
                <a:defRPr/>
              </a:pPr>
              <a:t>6/14/2016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816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en-US" sz="1800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Verdana Bold"/>
              </a:rPr>
              <a:t>Date: in 12 pts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11" descr="logo_ce-eac-neg-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 rot="5400000">
            <a:off x="2933818" y="422666"/>
            <a:ext cx="3240360" cy="8244916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>
            <a:normAutofit/>
          </a:bodyPr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2486A7-2C19-4D41-94BA-C950F98C0844}" type="datetime1">
              <a:rPr lang="en-US"/>
              <a:pPr>
                <a:defRPr/>
              </a:pPr>
              <a:t>6/14/2016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3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61A0D-8018-472E-9066-A1E8E9AC1A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923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en-US" sz="1800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Verdana Bold"/>
              </a:rPr>
              <a:t>Date: in 12 pts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2816"/>
            <a:ext cx="2057400" cy="4353347"/>
          </a:xfrm>
        </p:spPr>
        <p:txBody>
          <a:bodyPr vert="eaVert">
            <a:normAutofit/>
          </a:bodyPr>
          <a:lstStyle>
            <a:lvl1pPr algn="l">
              <a:defRPr sz="30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 rot="5400000">
            <a:off x="1277634" y="926722"/>
            <a:ext cx="4392488" cy="6084676"/>
          </a:xfrm>
        </p:spPr>
        <p:txBody>
          <a:bodyPr/>
          <a:lstStyle>
            <a:lvl1pPr marL="0" indent="-108000"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08000"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08000">
              <a:buClr>
                <a:srgbClr val="009FBA"/>
              </a:buClr>
              <a:buSzPct val="140000"/>
              <a:buFont typeface="Arial" pitchFamily="34" charset="0"/>
              <a:buChar char="•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180000"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C3E4C85-D8BB-4058-B6AB-A223F081FC28}" type="datetime1">
              <a:rPr lang="en-US"/>
              <a:pPr>
                <a:defRPr/>
              </a:pPr>
              <a:t>6/14/2016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966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64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rasmus_mundus_ppt_inner_pag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0"/>
            <a:ext cx="9396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4284663" y="6308725"/>
            <a:ext cx="647700" cy="538163"/>
          </a:xfrm>
          <a:prstGeom prst="rect">
            <a:avLst/>
          </a:prstGeom>
          <a:solidFill>
            <a:srgbClr val="009E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800" i="1" dirty="0">
                <a:solidFill>
                  <a:srgbClr val="FFFFFF"/>
                </a:solidFill>
              </a:rPr>
              <a:t>Erasmus+</a:t>
            </a:r>
            <a:endParaRPr lang="en-GB" sz="800" i="1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374136B-0953-4934-8956-43F3BA691B6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8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6384-0912-4B70-9C93-242E27CE930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138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921D9-4AC6-46B8-A9CF-C8890C8B897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264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FEE80-1C6E-471A-A39F-C8E618702E4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440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B94F7-2ED7-476A-96B3-FBEA04CF48B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105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4CE31-099F-4C72-B558-278045F88D6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85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F8A88-F4E1-4D5B-95B8-F67894224B0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083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E45B6-31A3-49C6-9256-BC2E80CC09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35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51365-39CE-4262-9746-86295567B50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702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787FD-03DE-4A76-A43F-A0C413D40A3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016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AD9FA-D200-49D7-A393-83B2C38015E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9344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4107C-4F11-4FA2-B9C1-26FF3DF527C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8615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B21F1-0AA1-4532-AC3B-1CB602FED16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4978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GB" altLang="en-US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latin typeface="Times"/>
              </a:rPr>
              <a:t>Date: in 12 pts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39725"/>
            <a:ext cx="2054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936104"/>
          </a:xfrm>
          <a:prstGeom prst="rect">
            <a:avLst/>
          </a:prstGeo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  <a:prstGeom prst="rect">
            <a:avLst/>
          </a:prstGeo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451725" y="6381328"/>
            <a:ext cx="1692275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F31019C-10DA-4148-AED3-15FD68C2ADC9}" type="datetime1">
              <a:rPr lang="en-US"/>
              <a:pPr>
                <a:defRPr/>
              </a:pPr>
              <a:t>6/14/2016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086225" y="6553200"/>
            <a:ext cx="187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719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9FD63-6A1E-413B-8638-B0C11CF642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540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E49C8-4CC3-4203-83C9-06A128B970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142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0B727-839D-4E55-893F-1A000BF1A8D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767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3032C-4902-4E3E-BC3D-8347A89377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011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F3DA2-8209-4FD5-9C04-757B4EDFAAE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58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AF958-C3A6-4A4C-8C3C-AF44A08CC6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536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62954-98B2-46F4-8AF6-4038A096A33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116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D9A10-4F63-407A-93F8-2D8A6EBF85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383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614BC-92FC-481D-A24C-960DF655B6D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808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EBFDE-8280-4678-B005-F204459A12E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65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FBF40-163F-4975-8545-0853F84127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945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5B789-E4E5-42EF-BDCC-1B44D46CAD6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4738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CF3B6-665A-41C2-93B3-7529074360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4466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3F1CE-C8AA-49C7-BF45-687C5859199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885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0DAFB-F57B-4CDD-9F87-3EA5B8B8D2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9842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364E2-3067-48C3-A97A-0F214422F21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08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FF843-7064-4A68-B0B4-51B608153B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377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8E232-6D0C-4928-803F-9CD97A74996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7900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05F72-46E4-44C1-B090-2BDA1ABE362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8244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3DD08-3181-4A67-B0BF-9C1B78A714B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1446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A67EE-255F-4319-99FC-58529A57CA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3821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77D52-8F7F-4E38-8156-5432953A336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8703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DB0ED-E3D0-4E81-BAF4-B107DE4CDA3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2111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581C4-F3F6-4A92-BF9A-40587B606D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742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39A3A-8C69-4FBB-A514-423026A95D6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0008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4DC73-04BF-47A7-B873-69D090FE17E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9161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CD44B-BEF4-4D27-81E6-F3A4A07BCC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60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BEC2A-7EDA-419B-8EB8-6F69EC8AE58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2018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EC722-DB09-4283-852B-1C2D8524B66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28642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6D70C-DCF9-40BB-8AFE-29DF6CB82D8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7098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97CC5-2CA8-4B09-A8C6-4F846E19CF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4524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45BA0-6B1E-45F4-A98B-24A57A9F814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73849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6F9A6-0239-4A3F-BE32-D9FA6A4E86E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4818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C54D4-B907-4A78-8F55-3B6F510EA8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9187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6B7AF-876C-4790-8FC1-2BF62BE2232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5717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8EA88-0BC4-4775-A4D1-486AC6C28F1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5774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C41D5-C6DA-41CE-ADEE-6EE421B48F2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5395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DB222-B6BE-4D77-8FAD-6A9BE4E23A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21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E4BB2-E89C-4229-805C-8B93A14AEC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38967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C16BF-31CB-426C-96F9-20F1973052B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8047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78517-EE39-4CE9-A40D-B44C34A1BD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4025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409D4-997F-4702-BAA8-2241B98A600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7071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9F395-B27F-461C-9432-2688A8A7750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00804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AEDF7-55E3-4BF2-AA33-B0D60A0D3D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3078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F3128-4834-4232-8C67-41AA298054E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6092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4D286-8C8D-4D7E-A398-45F66BF810F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9060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22A30-5B9A-4A4E-9FAB-0EA2D80F9AE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699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C4F2B-5AEF-47C8-A9BC-B3210FC17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2010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257F1-01F7-46F4-86DF-6845EE00CD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54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0437-744D-4E6E-B422-CBE1235B09C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5149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419E-09EB-453B-9778-B44D854CDBB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16110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79795-E9D5-4B3A-A015-404F216EDEE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5526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70D1B-2D33-4230-8A9B-8C0F93E8E1E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1428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06B8D-7C77-4363-8C3E-3C802E933A7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49216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427A0-A1D2-4568-9897-742324CF935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8353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2553-9A36-4BF3-A305-831AB30E8D8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0737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182E6-1F13-4D1B-A45E-D394B60F2CD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54950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31790-2F9C-4C4E-A2A5-F5259EA66BF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1024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89451-9025-4193-A866-0237293DD5F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43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AD4F9-65EA-4695-A18F-5E7033D720E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10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0C2AB-228B-44DB-8C32-14E25E2BF03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40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PPT-Innen_EA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42113" y="6481763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fld id="{331E7752-9875-480E-BBF8-3114A18D2B5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28" name="Rectangle 12"/>
          <p:cNvSpPr>
            <a:spLocks noChangeArrowheads="1"/>
          </p:cNvSpPr>
          <p:nvPr/>
        </p:nvSpPr>
        <p:spPr bwMode="auto">
          <a:xfrm>
            <a:off x="827088" y="179388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en-US" sz="1000" b="1"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549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Verdana Bold"/>
              </a:defRPr>
            </a:lvl1pPr>
          </a:lstStyle>
          <a:p>
            <a:pPr>
              <a:defRPr/>
            </a:pPr>
            <a:fld id="{0E152F49-484D-4478-A296-A192FE1575EF}" type="datetime1">
              <a:rPr lang="en-US"/>
              <a:pPr>
                <a:defRPr/>
              </a:pPr>
              <a:t>6/14/2016</a:t>
            </a:fld>
            <a:endParaRPr lang="en-US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659563" y="6381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/>
                </a:solidFill>
                <a:latin typeface="Verdana Bold"/>
              </a:rPr>
              <a:t>Date: in 12 pts</a:t>
            </a:r>
          </a:p>
        </p:txBody>
      </p:sp>
      <p:sp>
        <p:nvSpPr>
          <p:cNvPr id="2054" name="Rectangle 11"/>
          <p:cNvSpPr>
            <a:spLocks noChangeArrowheads="1"/>
          </p:cNvSpPr>
          <p:nvPr userDrawn="1"/>
        </p:nvSpPr>
        <p:spPr bwMode="auto">
          <a:xfrm>
            <a:off x="4140200" y="6597650"/>
            <a:ext cx="863600" cy="260350"/>
          </a:xfrm>
          <a:prstGeom prst="rect">
            <a:avLst/>
          </a:prstGeom>
          <a:solidFill>
            <a:srgbClr val="F7C943"/>
          </a:solidFill>
          <a:ln w="9525" algn="ctr">
            <a:solidFill>
              <a:srgbClr val="F7C943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en-US" sz="1800">
              <a:solidFill>
                <a:srgbClr val="FFFFFF"/>
              </a:solidFill>
              <a:latin typeface="Verdana Bold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86225" y="6553200"/>
            <a:ext cx="1879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8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 b="1" i="1">
                <a:solidFill>
                  <a:srgbClr val="000000"/>
                </a:solidFill>
                <a:latin typeface="Verdana Bold"/>
              </a:defRPr>
            </a:lvl1pPr>
          </a:lstStyle>
          <a:p>
            <a:pPr>
              <a:defRPr/>
            </a:pPr>
            <a:r>
              <a:rPr lang="fr-BE"/>
              <a:t>Education </a:t>
            </a:r>
            <a:br>
              <a:rPr lang="fr-BE"/>
            </a:br>
            <a:r>
              <a:rPr lang="fr-BE"/>
              <a:t>and Culture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3" r:id="rId10"/>
    <p:sldLayoutId id="214748416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7" descr="PPT-Innen_EA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42113" y="6481763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60B53234-82F5-463F-8D7F-72ADF6DE11A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827088" y="179388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en-US" sz="1000" b="1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16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PPT-Innen_EA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42113" y="6481763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F282E885-E446-4EC3-B7F6-E20E5A4D86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827088" y="179388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en-US" sz="1000" b="1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PPT-Innen_EA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42113" y="6481763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97AE3FCB-BAA6-445E-BD3E-4004A2ACA86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124" name="Rectangle 12"/>
          <p:cNvSpPr>
            <a:spLocks noChangeArrowheads="1"/>
          </p:cNvSpPr>
          <p:nvPr/>
        </p:nvSpPr>
        <p:spPr bwMode="auto">
          <a:xfrm>
            <a:off x="827088" y="179388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en-US" sz="1000" b="1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PPT-Innen_EA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42113" y="6481763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0862B2A9-441E-4E8B-96DA-C0A00CF168C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148" name="Rectangle 12"/>
          <p:cNvSpPr>
            <a:spLocks noChangeArrowheads="1"/>
          </p:cNvSpPr>
          <p:nvPr/>
        </p:nvSpPr>
        <p:spPr bwMode="auto">
          <a:xfrm>
            <a:off x="827088" y="179388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en-US" sz="1000" b="1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 descr="PPT-Innen_EA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42113" y="6481763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90A7B40F-F377-43EB-87CE-07807FDB801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172" name="Rectangle 12"/>
          <p:cNvSpPr>
            <a:spLocks noChangeArrowheads="1"/>
          </p:cNvSpPr>
          <p:nvPr/>
        </p:nvSpPr>
        <p:spPr bwMode="auto">
          <a:xfrm>
            <a:off x="827088" y="179388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en-US" sz="1000" b="1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7" descr="PPT-Innen_EA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42113" y="6481763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6828AF2C-B94B-4FF0-8F61-8B0CBDF0827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196" name="Rectangle 12"/>
          <p:cNvSpPr>
            <a:spLocks noChangeArrowheads="1"/>
          </p:cNvSpPr>
          <p:nvPr/>
        </p:nvSpPr>
        <p:spPr bwMode="auto">
          <a:xfrm>
            <a:off x="827088" y="179388"/>
            <a:ext cx="2133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en-US" sz="1000" b="1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E@P.Connect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dgs/education_culture/international/eastern_en.htm" TargetMode="External"/><Relationship Id="rId2" Type="http://schemas.openxmlformats.org/officeDocument/2006/relationships/hyperlink" Target="mailto:EAC-PLATFORM-4-EASTERN-PARTNERSHIP@ec.europa.eu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eas.europa.eu/eastern/index_en.htm" TargetMode="External"/><Relationship Id="rId5" Type="http://schemas.openxmlformats.org/officeDocument/2006/relationships/hyperlink" Target="http://ec.europa.eu/enlargement/neighbourhood/eastern-partnership/index_en.htm" TargetMode="External"/><Relationship Id="rId4" Type="http://schemas.openxmlformats.org/officeDocument/2006/relationships/hyperlink" Target="http://ec.europa.eu/enlargement/about/directorate-general/index_en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47676" y="3361692"/>
            <a:ext cx="8562974" cy="6286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000" b="1" dirty="0">
                <a:solidFill>
                  <a:srgbClr val="FFD624"/>
                </a:solidFill>
                <a:latin typeface="+mn-lt"/>
                <a:ea typeface="+mn-ea"/>
                <a:cs typeface="+mn-cs"/>
              </a:rPr>
              <a:t>Platform 4 </a:t>
            </a:r>
            <a:br>
              <a:rPr lang="en-GB" sz="4000" b="1" dirty="0">
                <a:solidFill>
                  <a:srgbClr val="FFD624"/>
                </a:solidFill>
                <a:latin typeface="+mn-lt"/>
                <a:ea typeface="+mn-ea"/>
                <a:cs typeface="+mn-cs"/>
              </a:rPr>
            </a:br>
            <a:r>
              <a:rPr lang="en-GB" sz="4000" b="1" dirty="0">
                <a:solidFill>
                  <a:srgbClr val="FFD624"/>
                </a:solidFill>
                <a:latin typeface="+mn-lt"/>
                <a:ea typeface="+mn-ea"/>
                <a:cs typeface="+mn-cs"/>
              </a:rPr>
              <a:t>Eastern Partnership</a:t>
            </a:r>
          </a:p>
        </p:txBody>
      </p:sp>
      <p:sp>
        <p:nvSpPr>
          <p:cNvPr id="24579" name="Subtitle 4"/>
          <p:cNvSpPr>
            <a:spLocks noGrp="1"/>
          </p:cNvSpPr>
          <p:nvPr>
            <p:ph type="subTitle" idx="1"/>
          </p:nvPr>
        </p:nvSpPr>
        <p:spPr>
          <a:xfrm>
            <a:off x="430213" y="3824288"/>
            <a:ext cx="8515350" cy="1223962"/>
          </a:xfrm>
        </p:spPr>
        <p:txBody>
          <a:bodyPr/>
          <a:lstStyle/>
          <a:p>
            <a:endParaRPr lang="en-GB" altLang="en-US" sz="2400" b="1" dirty="0" smtClean="0">
              <a:solidFill>
                <a:schemeClr val="bg1"/>
              </a:solidFill>
            </a:endParaRPr>
          </a:p>
          <a:p>
            <a:endParaRPr lang="en-GB" altLang="en-US" sz="2400" dirty="0" smtClean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GB" altLang="en-US" sz="2400" dirty="0" smtClean="0">
                <a:solidFill>
                  <a:schemeClr val="bg1"/>
                </a:solidFill>
                <a:latin typeface="Verdana" pitchFamily="34" charset="0"/>
              </a:rPr>
              <a:t>Eastern Partnership Civil Society Forum, WG 4</a:t>
            </a:r>
            <a:br>
              <a:rPr lang="en-GB" altLang="en-US" sz="24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GB" altLang="en-US" sz="2400" dirty="0" smtClean="0">
                <a:solidFill>
                  <a:schemeClr val="bg1"/>
                </a:solidFill>
                <a:latin typeface="Verdana" pitchFamily="34" charset="0"/>
              </a:rPr>
              <a:t>15 June 2016</a:t>
            </a:r>
            <a:endParaRPr lang="en-GB" altLang="en-US" dirty="0" smtClean="0"/>
          </a:p>
        </p:txBody>
      </p:sp>
      <p:sp>
        <p:nvSpPr>
          <p:cNvPr id="2458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5788025"/>
            <a:ext cx="8601075" cy="508000"/>
          </a:xfrm>
        </p:spPr>
        <p:txBody>
          <a:bodyPr/>
          <a:lstStyle/>
          <a:p>
            <a:r>
              <a:rPr lang="fr-FR" altLang="en-US" sz="2000" i="0" dirty="0" smtClean="0"/>
              <a:t>Kamila PARTYKA, Platform 4 </a:t>
            </a:r>
            <a:r>
              <a:rPr lang="fr-FR" altLang="en-US" sz="2000" i="0" dirty="0" err="1"/>
              <a:t>Coordinator</a:t>
            </a:r>
            <a:endParaRPr lang="en-GB" altLang="en-US" sz="2000" i="0" dirty="0"/>
          </a:p>
        </p:txBody>
      </p:sp>
      <p:pic>
        <p:nvPicPr>
          <p:cNvPr id="1026" name="Picture 2" descr="C:\Users\pauliae\AppData\Local\Temp\9\7zOCC506BBA\EAP-MOT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835769"/>
            <a:ext cx="2800350" cy="179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650"/>
            <a:ext cx="9144000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6667" flipV="1">
            <a:off x="142876" y="914528"/>
            <a:ext cx="4833938" cy="568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466725" y="2343022"/>
            <a:ext cx="435768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2385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en-US" altLang="fr-FR" sz="2200" dirty="0" smtClean="0">
                <a:solidFill>
                  <a:srgbClr val="0F5494"/>
                </a:solidFill>
                <a:latin typeface="Verdana" pitchFamily="34" charset="0"/>
              </a:rPr>
              <a:t>439 EU-</a:t>
            </a:r>
            <a:r>
              <a:rPr lang="en-US" altLang="fr-FR" sz="2200" dirty="0" err="1" smtClean="0">
                <a:solidFill>
                  <a:srgbClr val="0F5494"/>
                </a:solidFill>
                <a:latin typeface="Verdana" pitchFamily="34" charset="0"/>
              </a:rPr>
              <a:t>EaP</a:t>
            </a:r>
            <a:r>
              <a:rPr lang="en-US" altLang="fr-FR" sz="2200" dirty="0" smtClean="0">
                <a:solidFill>
                  <a:srgbClr val="0F5494"/>
                </a:solidFill>
                <a:latin typeface="Verdana" pitchFamily="34" charset="0"/>
              </a:rPr>
              <a:t> projects selected in 2015</a:t>
            </a:r>
          </a:p>
          <a:p>
            <a:pPr eaLnBrk="1" hangingPunct="1"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en-US" altLang="fr-FR" sz="2200" dirty="0" smtClean="0">
                <a:solidFill>
                  <a:srgbClr val="0F5494"/>
                </a:solidFill>
                <a:latin typeface="Verdana" pitchFamily="34" charset="0"/>
              </a:rPr>
              <a:t>~4.400 EU-</a:t>
            </a:r>
            <a:r>
              <a:rPr lang="en-US" altLang="fr-FR" sz="2200" dirty="0" err="1" smtClean="0">
                <a:solidFill>
                  <a:srgbClr val="0F5494"/>
                </a:solidFill>
                <a:latin typeface="Verdana" pitchFamily="34" charset="0"/>
              </a:rPr>
              <a:t>EaP</a:t>
            </a:r>
            <a:r>
              <a:rPr lang="en-US" altLang="fr-FR" sz="2200" dirty="0" smtClean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n-US" altLang="fr-FR" sz="2200" dirty="0" err="1" smtClean="0">
                <a:solidFill>
                  <a:srgbClr val="0F5494"/>
                </a:solidFill>
                <a:latin typeface="Verdana" pitchFamily="34" charset="0"/>
              </a:rPr>
              <a:t>mobilities</a:t>
            </a:r>
            <a:r>
              <a:rPr lang="en-US" altLang="fr-FR" sz="2200" dirty="0" smtClean="0">
                <a:solidFill>
                  <a:srgbClr val="0F5494"/>
                </a:solidFill>
                <a:latin typeface="Verdana" pitchFamily="34" charset="0"/>
              </a:rPr>
              <a:t> expected by 2017 (~50% of them with UA)</a:t>
            </a:r>
          </a:p>
          <a:p>
            <a:pPr eaLnBrk="1" hangingPunct="1"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en-US" altLang="fr-FR" sz="2200" dirty="0" smtClean="0">
                <a:solidFill>
                  <a:srgbClr val="0F5494"/>
                </a:solidFill>
                <a:latin typeface="Verdana" pitchFamily="34" charset="0"/>
              </a:rPr>
              <a:t>In 2016, 886 applications received (22.5% increase); 2</a:t>
            </a:r>
            <a:r>
              <a:rPr lang="en-US" altLang="fr-FR" sz="2200" baseline="30000" dirty="0" smtClean="0">
                <a:solidFill>
                  <a:srgbClr val="0F5494"/>
                </a:solidFill>
                <a:latin typeface="Verdana" pitchFamily="34" charset="0"/>
              </a:rPr>
              <a:t>nd</a:t>
            </a:r>
            <a:r>
              <a:rPr lang="en-US" altLang="fr-FR" sz="2200" dirty="0" smtClean="0">
                <a:solidFill>
                  <a:srgbClr val="0F5494"/>
                </a:solidFill>
                <a:latin typeface="Verdana" pitchFamily="34" charset="0"/>
              </a:rPr>
              <a:t> round open to 10 NAs (€ 1.8 Mio)</a:t>
            </a:r>
            <a:endParaRPr lang="en-US" altLang="fr-FR" sz="2200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9221" name="ZoneTexte 60"/>
          <p:cNvSpPr txBox="1">
            <a:spLocks noChangeArrowheads="1"/>
          </p:cNvSpPr>
          <p:nvPr/>
        </p:nvSpPr>
        <p:spPr bwMode="auto">
          <a:xfrm>
            <a:off x="466725" y="1386354"/>
            <a:ext cx="2881139" cy="83099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BE" altLang="fr-FR" sz="2400" dirty="0" smtClean="0">
                <a:solidFill>
                  <a:schemeClr val="bg1"/>
                </a:solidFill>
                <a:latin typeface="Verdana" pitchFamily="34" charset="0"/>
              </a:rPr>
              <a:t>International </a:t>
            </a:r>
            <a:r>
              <a:rPr lang="fr-BE" altLang="fr-FR" sz="2400" dirty="0" err="1" smtClean="0">
                <a:solidFill>
                  <a:schemeClr val="bg1"/>
                </a:solidFill>
                <a:latin typeface="Verdana" pitchFamily="34" charset="0"/>
              </a:rPr>
              <a:t>Credit</a:t>
            </a:r>
            <a:r>
              <a:rPr lang="fr-BE" altLang="fr-FR" sz="2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BE" altLang="fr-FR" sz="2400" dirty="0" err="1" smtClean="0">
                <a:solidFill>
                  <a:schemeClr val="bg1"/>
                </a:solidFill>
                <a:latin typeface="Verdana" pitchFamily="34" charset="0"/>
              </a:rPr>
              <a:t>Mobility</a:t>
            </a:r>
            <a:endParaRPr lang="fr-BE" altLang="fr-FR" sz="2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1321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1692275" y="333375"/>
            <a:ext cx="5400675" cy="5543550"/>
          </a:xfrm>
          <a:custGeom>
            <a:avLst/>
            <a:gdLst>
              <a:gd name="connsiteX0" fmla="*/ 2590800 w 2590800"/>
              <a:gd name="connsiteY0" fmla="*/ 1310640 h 1310640"/>
              <a:gd name="connsiteX1" fmla="*/ 2590800 w 2590800"/>
              <a:gd name="connsiteY1" fmla="*/ 1310640 h 1310640"/>
              <a:gd name="connsiteX2" fmla="*/ 2590800 w 2590800"/>
              <a:gd name="connsiteY2" fmla="*/ 1066800 h 1310640"/>
              <a:gd name="connsiteX3" fmla="*/ 2575560 w 2590800"/>
              <a:gd name="connsiteY3" fmla="*/ 0 h 1310640"/>
              <a:gd name="connsiteX4" fmla="*/ 198120 w 2590800"/>
              <a:gd name="connsiteY4" fmla="*/ 30480 h 1310640"/>
              <a:gd name="connsiteX5" fmla="*/ 0 w 2590800"/>
              <a:gd name="connsiteY5" fmla="*/ 1310640 h 1310640"/>
              <a:gd name="connsiteX6" fmla="*/ 2590800 w 2590800"/>
              <a:gd name="connsiteY6" fmla="*/ 131064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310640">
                <a:moveTo>
                  <a:pt x="2590800" y="1310640"/>
                </a:moveTo>
                <a:lnTo>
                  <a:pt x="2590800" y="1310640"/>
                </a:lnTo>
                <a:lnTo>
                  <a:pt x="2590800" y="1066800"/>
                </a:lnTo>
                <a:lnTo>
                  <a:pt x="2575560" y="0"/>
                </a:lnTo>
                <a:lnTo>
                  <a:pt x="198120" y="30480"/>
                </a:lnTo>
                <a:lnTo>
                  <a:pt x="0" y="1310640"/>
                </a:lnTo>
                <a:lnTo>
                  <a:pt x="2590800" y="1310640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600" b="1" dirty="0">
              <a:solidFill>
                <a:srgbClr val="F7964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en-GB" sz="3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8437" name="ZoneTexte 60"/>
          <p:cNvSpPr txBox="1">
            <a:spLocks noChangeArrowheads="1"/>
          </p:cNvSpPr>
          <p:nvPr/>
        </p:nvSpPr>
        <p:spPr bwMode="auto">
          <a:xfrm>
            <a:off x="2268538" y="620713"/>
            <a:ext cx="4606925" cy="83099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2400" dirty="0" smtClean="0">
                <a:solidFill>
                  <a:prstClr val="white"/>
                </a:solidFill>
                <a:latin typeface="Verdana Bold"/>
                <a:cs typeface="Aharoni" pitchFamily="2" charset="-79"/>
              </a:rPr>
              <a:t>Degree mobility – Erasmus Mundus Joint Master Degrees</a:t>
            </a:r>
            <a:endParaRPr lang="en-GB" altLang="en-US" sz="2400" dirty="0">
              <a:solidFill>
                <a:prstClr val="white"/>
              </a:solidFill>
              <a:latin typeface="Verdana Bold"/>
              <a:cs typeface="Aharoni" pitchFamily="2" charset="-79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13768" y="1772816"/>
            <a:ext cx="435768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2385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30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en-GB" altLang="fr-FR" sz="2000" dirty="0" smtClean="0">
                <a:solidFill>
                  <a:srgbClr val="0F5494"/>
                </a:solidFill>
                <a:latin typeface="Verdana" pitchFamily="34" charset="0"/>
              </a:rPr>
              <a:t>Excellence </a:t>
            </a:r>
            <a:r>
              <a:rPr lang="en-GB" altLang="fr-FR" sz="2000" dirty="0">
                <a:solidFill>
                  <a:srgbClr val="0F5494"/>
                </a:solidFill>
                <a:latin typeface="Verdana" pitchFamily="34" charset="0"/>
              </a:rPr>
              <a:t>and high level of integration of the joint study </a:t>
            </a:r>
            <a:r>
              <a:rPr lang="en-GB" altLang="fr-FR" sz="2000" dirty="0" smtClean="0">
                <a:solidFill>
                  <a:srgbClr val="0F5494"/>
                </a:solidFill>
                <a:latin typeface="Verdana" pitchFamily="34" charset="0"/>
              </a:rPr>
              <a:t>programmes</a:t>
            </a:r>
          </a:p>
          <a:p>
            <a:pPr eaLnBrk="1" hangingPunct="1">
              <a:spcAft>
                <a:spcPts val="30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en-GB" altLang="fr-FR" sz="2000" dirty="0" smtClean="0">
                <a:solidFill>
                  <a:srgbClr val="0F5494"/>
                </a:solidFill>
                <a:latin typeface="Verdana" pitchFamily="34" charset="0"/>
              </a:rPr>
              <a:t>85 </a:t>
            </a:r>
            <a:r>
              <a:rPr lang="en-GB" altLang="fr-FR" sz="2000" dirty="0" err="1" smtClean="0">
                <a:solidFill>
                  <a:srgbClr val="0F5494"/>
                </a:solidFill>
                <a:latin typeface="Verdana" pitchFamily="34" charset="0"/>
              </a:rPr>
              <a:t>EaP</a:t>
            </a:r>
            <a:r>
              <a:rPr lang="en-GB" altLang="fr-FR" sz="2000" dirty="0" smtClean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n-GB" altLang="fr-FR" sz="2000" dirty="0">
                <a:solidFill>
                  <a:srgbClr val="0F5494"/>
                </a:solidFill>
                <a:latin typeface="Verdana" pitchFamily="34" charset="0"/>
              </a:rPr>
              <a:t>students </a:t>
            </a:r>
            <a:r>
              <a:rPr lang="en-GB" altLang="fr-FR" sz="2000" dirty="0" smtClean="0">
                <a:solidFill>
                  <a:srgbClr val="0F5494"/>
                </a:solidFill>
                <a:latin typeface="Verdana" pitchFamily="34" charset="0"/>
              </a:rPr>
              <a:t>+ 10 doctoral </a:t>
            </a:r>
            <a:r>
              <a:rPr lang="en-GB" altLang="fr-FR" sz="2000" dirty="0">
                <a:solidFill>
                  <a:srgbClr val="0F5494"/>
                </a:solidFill>
                <a:latin typeface="Verdana" pitchFamily="34" charset="0"/>
              </a:rPr>
              <a:t>candidates supported in </a:t>
            </a:r>
            <a:r>
              <a:rPr lang="en-GB" altLang="fr-FR" sz="2000" dirty="0" smtClean="0">
                <a:solidFill>
                  <a:srgbClr val="0F5494"/>
                </a:solidFill>
                <a:latin typeface="Verdana" pitchFamily="34" charset="0"/>
              </a:rPr>
              <a:t>2014-2015 (UA accounts for ~50% of scholarships)</a:t>
            </a:r>
            <a:endParaRPr lang="en-GB" altLang="fr-FR" sz="2000" dirty="0">
              <a:solidFill>
                <a:srgbClr val="0F5494"/>
              </a:solidFill>
              <a:latin typeface="Verdana" pitchFamily="34" charset="0"/>
            </a:endParaRPr>
          </a:p>
          <a:p>
            <a:pPr eaLnBrk="1" hangingPunct="1">
              <a:spcAft>
                <a:spcPts val="30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en-GB" altLang="fr-FR" sz="2000" dirty="0" smtClean="0">
                <a:solidFill>
                  <a:srgbClr val="0F5494"/>
                </a:solidFill>
                <a:latin typeface="Verdana" pitchFamily="34" charset="0"/>
              </a:rPr>
              <a:t>Initial results for 2016 intake: 66 students and 6 doctoral candidates</a:t>
            </a:r>
            <a:endParaRPr lang="en-GB" altLang="fr-FR" sz="2000" dirty="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81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1331913" y="549275"/>
            <a:ext cx="5400675" cy="5851525"/>
          </a:xfrm>
          <a:custGeom>
            <a:avLst/>
            <a:gdLst>
              <a:gd name="connsiteX0" fmla="*/ 2590800 w 2590800"/>
              <a:gd name="connsiteY0" fmla="*/ 1310640 h 1310640"/>
              <a:gd name="connsiteX1" fmla="*/ 2590800 w 2590800"/>
              <a:gd name="connsiteY1" fmla="*/ 1310640 h 1310640"/>
              <a:gd name="connsiteX2" fmla="*/ 2590800 w 2590800"/>
              <a:gd name="connsiteY2" fmla="*/ 1066800 h 1310640"/>
              <a:gd name="connsiteX3" fmla="*/ 2575560 w 2590800"/>
              <a:gd name="connsiteY3" fmla="*/ 0 h 1310640"/>
              <a:gd name="connsiteX4" fmla="*/ 198120 w 2590800"/>
              <a:gd name="connsiteY4" fmla="*/ 30480 h 1310640"/>
              <a:gd name="connsiteX5" fmla="*/ 0 w 2590800"/>
              <a:gd name="connsiteY5" fmla="*/ 1310640 h 1310640"/>
              <a:gd name="connsiteX6" fmla="*/ 2590800 w 2590800"/>
              <a:gd name="connsiteY6" fmla="*/ 131064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310640">
                <a:moveTo>
                  <a:pt x="2590800" y="1310640"/>
                </a:moveTo>
                <a:lnTo>
                  <a:pt x="2590800" y="1310640"/>
                </a:lnTo>
                <a:lnTo>
                  <a:pt x="2590800" y="1066800"/>
                </a:lnTo>
                <a:lnTo>
                  <a:pt x="2575560" y="0"/>
                </a:lnTo>
                <a:lnTo>
                  <a:pt x="198120" y="30480"/>
                </a:lnTo>
                <a:lnTo>
                  <a:pt x="0" y="1310640"/>
                </a:lnTo>
                <a:lnTo>
                  <a:pt x="2590800" y="1310640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600" b="1" dirty="0">
              <a:solidFill>
                <a:srgbClr val="F7964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en-GB" sz="3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692275" y="776288"/>
            <a:ext cx="482441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sz="2400" b="1" dirty="0">
              <a:solidFill>
                <a:srgbClr val="00B0F0"/>
              </a:solidFill>
              <a:latin typeface="Verdana" pitchFamily="34" charset="0"/>
            </a:endParaRPr>
          </a:p>
          <a:p>
            <a:pPr eaLnBrk="1" hangingPunct="1"/>
            <a:endParaRPr lang="en-GB" sz="2400" b="1" dirty="0">
              <a:solidFill>
                <a:srgbClr val="00B0F0"/>
              </a:solidFill>
              <a:latin typeface="Verdana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F5494"/>
                </a:solidFill>
                <a:latin typeface="Verdana" pitchFamily="34" charset="0"/>
              </a:rPr>
              <a:t>Joint and Structural Projects</a:t>
            </a:r>
          </a:p>
          <a:p>
            <a:pPr eaLnBrk="1" hangingPunct="1"/>
            <a:endParaRPr lang="en-GB" sz="2400" dirty="0" smtClean="0">
              <a:solidFill>
                <a:srgbClr val="0F5494"/>
              </a:solidFill>
              <a:latin typeface="Verdana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F5494"/>
                </a:solidFill>
                <a:latin typeface="Verdana" pitchFamily="34" charset="0"/>
              </a:rPr>
              <a:t>23 projects selected in 2015 involving ~90 HEIs from </a:t>
            </a:r>
            <a:r>
              <a:rPr lang="en-GB" sz="2400" dirty="0" err="1" smtClean="0">
                <a:solidFill>
                  <a:srgbClr val="0F5494"/>
                </a:solidFill>
                <a:latin typeface="Verdana" pitchFamily="34" charset="0"/>
              </a:rPr>
              <a:t>EaP</a:t>
            </a:r>
            <a:endParaRPr lang="en-GB" sz="2400" dirty="0" smtClean="0">
              <a:solidFill>
                <a:srgbClr val="0F5494"/>
              </a:solidFill>
              <a:latin typeface="Verdana" pitchFamily="34" charset="0"/>
            </a:endParaRPr>
          </a:p>
          <a:p>
            <a:pPr eaLnBrk="1" hangingPunct="1"/>
            <a:endParaRPr lang="en-GB" sz="2400" dirty="0" smtClean="0">
              <a:solidFill>
                <a:srgbClr val="0F5494"/>
              </a:solidFill>
              <a:latin typeface="Verdana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F5494"/>
                </a:solidFill>
                <a:latin typeface="Verdana" pitchFamily="34" charset="0"/>
              </a:rPr>
              <a:t> 148 intra-region and 90 cross-regional applications submitted in 2016 call (results expected in July)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fr-BE" dirty="0">
              <a:solidFill>
                <a:srgbClr val="0F5494"/>
              </a:solidFill>
              <a:latin typeface="Verdana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16389" name="ZoneTexte 60"/>
          <p:cNvSpPr txBox="1">
            <a:spLocks noChangeArrowheads="1"/>
          </p:cNvSpPr>
          <p:nvPr/>
        </p:nvSpPr>
        <p:spPr bwMode="auto">
          <a:xfrm>
            <a:off x="3708400" y="836613"/>
            <a:ext cx="2663825" cy="46196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prstClr val="white"/>
                </a:solidFill>
                <a:latin typeface="Verdana Bold"/>
                <a:cs typeface="Aharoni" pitchFamily="2" charset="-79"/>
              </a:rPr>
              <a:t>Capacity Building</a:t>
            </a:r>
          </a:p>
        </p:txBody>
      </p:sp>
    </p:spTree>
    <p:extLst>
      <p:ext uri="{BB962C8B-B14F-4D97-AF65-F5344CB8AC3E}">
        <p14:creationId xmlns:p14="http://schemas.microsoft.com/office/powerpoint/2010/main" val="343164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/>
          <a:stretch>
            <a:fillRect/>
          </a:stretch>
        </p:blipFill>
        <p:spPr bwMode="auto">
          <a:xfrm>
            <a:off x="-180975" y="-100013"/>
            <a:ext cx="10021888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-1260648" y="476672"/>
            <a:ext cx="8229600" cy="936625"/>
          </a:xfrm>
        </p:spPr>
        <p:txBody>
          <a:bodyPr/>
          <a:lstStyle/>
          <a:p>
            <a:pPr marL="0" indent="3175" algn="r"/>
            <a:r>
              <a:rPr lang="fr-BE" altLang="en-US" sz="4000" dirty="0" smtClean="0">
                <a:solidFill>
                  <a:schemeClr val="bg1"/>
                </a:solidFill>
              </a:rPr>
              <a:t>Jean Monnet </a:t>
            </a:r>
            <a:r>
              <a:rPr lang="fr-BE" altLang="en-US" sz="4000" dirty="0" err="1" smtClean="0">
                <a:solidFill>
                  <a:schemeClr val="bg1"/>
                </a:solidFill>
              </a:rPr>
              <a:t>Activities</a:t>
            </a:r>
            <a:endParaRPr lang="en-GB" altLang="en-US" sz="4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064008"/>
              </p:ext>
            </p:extLst>
          </p:nvPr>
        </p:nvGraphicFramePr>
        <p:xfrm>
          <a:off x="179512" y="1461160"/>
          <a:ext cx="5302424" cy="4212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321478" y="5733256"/>
            <a:ext cx="40204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Calibri,Bold"/>
              </a:rPr>
              <a:t>31 </a:t>
            </a:r>
            <a:r>
              <a:rPr lang="en-GB" sz="2400" b="1" dirty="0">
                <a:solidFill>
                  <a:schemeClr val="bg1"/>
                </a:solidFill>
                <a:latin typeface="Calibri,Bold"/>
              </a:rPr>
              <a:t>Jean Monnet Activities </a:t>
            </a:r>
            <a:r>
              <a:rPr lang="en-GB" sz="2400" b="1" dirty="0" smtClean="0">
                <a:solidFill>
                  <a:schemeClr val="bg1"/>
                </a:solidFill>
                <a:latin typeface="Calibri,Bold"/>
              </a:rPr>
              <a:t/>
            </a:r>
            <a:br>
              <a:rPr lang="en-GB" sz="2400" b="1" dirty="0" smtClean="0">
                <a:solidFill>
                  <a:schemeClr val="bg1"/>
                </a:solidFill>
                <a:latin typeface="Calibri,Bold"/>
              </a:rPr>
            </a:br>
            <a:r>
              <a:rPr lang="en-GB" sz="2400" b="1" dirty="0" smtClean="0">
                <a:solidFill>
                  <a:schemeClr val="bg1"/>
                </a:solidFill>
                <a:latin typeface="Calibri,Bold"/>
              </a:rPr>
              <a:t>      selected in </a:t>
            </a:r>
            <a:r>
              <a:rPr lang="en-GB" sz="2400" b="1" dirty="0" err="1" smtClean="0">
                <a:solidFill>
                  <a:schemeClr val="bg1"/>
                </a:solidFill>
                <a:latin typeface="Calibri,Bold"/>
              </a:rPr>
              <a:t>EaP</a:t>
            </a:r>
            <a:r>
              <a:rPr lang="en-GB" sz="2400" b="1" dirty="0" smtClean="0">
                <a:solidFill>
                  <a:schemeClr val="bg1"/>
                </a:solidFill>
                <a:latin typeface="Calibri,Bold"/>
              </a:rPr>
              <a:t> 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C:\Users\girelre\Desktop\JM cap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2519361"/>
            <a:ext cx="24225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58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1648991"/>
            <a:ext cx="8229600" cy="936104"/>
          </a:xfrm>
        </p:spPr>
        <p:txBody>
          <a:bodyPr/>
          <a:lstStyle/>
          <a:p>
            <a:r>
              <a:rPr lang="fr-FR" dirty="0" err="1" smtClean="0"/>
              <a:t>EaP</a:t>
            </a:r>
            <a:r>
              <a:rPr lang="fr-FR" dirty="0" smtClean="0"/>
              <a:t> Platform 4: </a:t>
            </a:r>
            <a:r>
              <a:rPr lang="fr-FR" dirty="0" err="1" smtClean="0"/>
              <a:t>Youth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04824" y="2617024"/>
            <a:ext cx="82391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Wingdings" panose="05000000000000000000" pitchFamily="2" charset="2"/>
              <a:buChar char="ü"/>
              <a:defRPr/>
            </a:pP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Strong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focus of the 2015 ENP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review</a:t>
            </a:r>
            <a:endParaRPr lang="fr-BE" sz="2000" dirty="0" smtClean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Wingdings" panose="05000000000000000000" pitchFamily="2" charset="2"/>
              <a:buChar char="ü"/>
              <a:defRPr/>
            </a:pPr>
            <a:r>
              <a:rPr lang="en-GB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Youth Employment </a:t>
            </a:r>
            <a:r>
              <a:rPr lang="en-GB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GB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Employability dialogue to be set up under </a:t>
            </a:r>
            <a:r>
              <a:rPr lang="en-GB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GB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EaP</a:t>
            </a:r>
            <a:r>
              <a:rPr lang="en-GB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Platform 2 – synergies with Platform 4</a:t>
            </a:r>
          </a:p>
          <a:p>
            <a:pPr marL="457200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Wingdings" panose="05000000000000000000" pitchFamily="2" charset="2"/>
              <a:buChar char="ü"/>
              <a:defRPr/>
            </a:pP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intiatives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EU4Youth, Erasmus+ Virtual Exchanges</a:t>
            </a:r>
          </a:p>
          <a:p>
            <a:pPr marL="457200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Wingdings" panose="05000000000000000000" pitchFamily="2" charset="2"/>
              <a:buChar char="ü"/>
              <a:defRPr/>
            </a:pPr>
            <a:r>
              <a:rPr lang="en-GB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 </a:t>
            </a:r>
            <a:r>
              <a:rPr lang="en-GB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measures on Addressing radicalisation leading to violent </a:t>
            </a:r>
            <a:r>
              <a:rPr lang="en-GB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extremism (Commission Communication of 14/06/2016)</a:t>
            </a:r>
          </a:p>
          <a:p>
            <a:pPr marL="457200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Wingdings" panose="05000000000000000000" pitchFamily="2" charset="2"/>
              <a:buChar char="ü"/>
              <a:defRPr/>
            </a:pP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EaP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events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CSF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Conference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Sept 2016,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Youth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Forum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2017</a:t>
            </a:r>
            <a:endParaRPr lang="en-GB" sz="2000" dirty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:\D1\DISSEMINATION ET FINANCE\DISSEMINATION\IMAGES\PICS FOR EUROPA WEBSITE\photogirlyouthweek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3" y="0"/>
            <a:ext cx="103063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80528" y="209114"/>
            <a:ext cx="5040560" cy="936625"/>
          </a:xfrm>
        </p:spPr>
        <p:txBody>
          <a:bodyPr/>
          <a:lstStyle/>
          <a:p>
            <a:pPr marL="0" indent="3175" algn="r"/>
            <a:r>
              <a:rPr lang="fr-BE" sz="4000" dirty="0" err="1" smtClean="0">
                <a:solidFill>
                  <a:schemeClr val="bg1"/>
                </a:solidFill>
              </a:rPr>
              <a:t>Opportunities</a:t>
            </a:r>
            <a:r>
              <a:rPr lang="fr-BE" sz="4000" dirty="0" smtClean="0">
                <a:solidFill>
                  <a:schemeClr val="bg1"/>
                </a:solidFill>
              </a:rPr>
              <a:t> for </a:t>
            </a:r>
            <a:r>
              <a:rPr lang="fr-BE" sz="4000" dirty="0" err="1" smtClean="0">
                <a:solidFill>
                  <a:schemeClr val="bg1"/>
                </a:solidFill>
              </a:rPr>
              <a:t>young</a:t>
            </a:r>
            <a:r>
              <a:rPr lang="fr-BE" sz="4000" dirty="0" smtClean="0">
                <a:solidFill>
                  <a:schemeClr val="bg1"/>
                </a:solidFill>
              </a:rPr>
              <a:t> people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756633" y="188640"/>
            <a:ext cx="4283967" cy="3011760"/>
          </a:xfrm>
          <a:custGeom>
            <a:avLst/>
            <a:gdLst>
              <a:gd name="connsiteX0" fmla="*/ 2590800 w 2590800"/>
              <a:gd name="connsiteY0" fmla="*/ 1310640 h 1310640"/>
              <a:gd name="connsiteX1" fmla="*/ 2590800 w 2590800"/>
              <a:gd name="connsiteY1" fmla="*/ 1310640 h 1310640"/>
              <a:gd name="connsiteX2" fmla="*/ 2590800 w 2590800"/>
              <a:gd name="connsiteY2" fmla="*/ 1066800 h 1310640"/>
              <a:gd name="connsiteX3" fmla="*/ 2575560 w 2590800"/>
              <a:gd name="connsiteY3" fmla="*/ 0 h 1310640"/>
              <a:gd name="connsiteX4" fmla="*/ 198120 w 2590800"/>
              <a:gd name="connsiteY4" fmla="*/ 30480 h 1310640"/>
              <a:gd name="connsiteX5" fmla="*/ 0 w 2590800"/>
              <a:gd name="connsiteY5" fmla="*/ 1310640 h 1310640"/>
              <a:gd name="connsiteX6" fmla="*/ 2590800 w 2590800"/>
              <a:gd name="connsiteY6" fmla="*/ 131064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310640">
                <a:moveTo>
                  <a:pt x="2590800" y="1310640"/>
                </a:moveTo>
                <a:lnTo>
                  <a:pt x="2590800" y="1310640"/>
                </a:lnTo>
                <a:lnTo>
                  <a:pt x="2590800" y="1066800"/>
                </a:lnTo>
                <a:lnTo>
                  <a:pt x="2575560" y="0"/>
                </a:lnTo>
                <a:lnTo>
                  <a:pt x="198120" y="30480"/>
                </a:lnTo>
                <a:lnTo>
                  <a:pt x="0" y="1310640"/>
                </a:lnTo>
                <a:lnTo>
                  <a:pt x="2590800" y="1310640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600" b="1" dirty="0">
              <a:solidFill>
                <a:srgbClr val="F7964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en-GB" sz="3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56633" y="629494"/>
            <a:ext cx="4427984" cy="2413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223838" fontAlgn="auto">
              <a:spcBef>
                <a:spcPts val="600"/>
              </a:spcBef>
              <a:spcAft>
                <a:spcPts val="700"/>
              </a:spcAft>
              <a:buClr>
                <a:srgbClr val="004494"/>
              </a:buClr>
              <a:buFont typeface="Arial" panose="020B0604020202020204" pitchFamily="34" charset="0"/>
              <a:buChar char="•"/>
              <a:tabLst>
                <a:tab pos="5475288" algn="l"/>
                <a:tab pos="6900863" algn="l"/>
                <a:tab pos="7262813" algn="l"/>
                <a:tab pos="7708900" algn="l"/>
                <a:tab pos="7889875" algn="l"/>
              </a:tabLst>
            </a:pPr>
            <a:r>
              <a:rPr lang="en-GB" sz="2000" b="1" dirty="0" smtClean="0">
                <a:solidFill>
                  <a:srgbClr val="004494"/>
                </a:solidFill>
                <a:latin typeface="+mn-lt"/>
              </a:rPr>
              <a:t>Erasmus+ mobility</a:t>
            </a:r>
            <a:r>
              <a:rPr lang="en-GB" sz="2000" b="1" dirty="0">
                <a:solidFill>
                  <a:srgbClr val="004494"/>
                </a:solidFill>
                <a:latin typeface="+mn-lt"/>
              </a:rPr>
              <a:t>, exchanges, voluntary service and policy dialogue</a:t>
            </a:r>
          </a:p>
          <a:p>
            <a:pPr marL="342900" indent="-342900" defTabSz="223838" fontAlgn="auto">
              <a:spcBef>
                <a:spcPts val="600"/>
              </a:spcBef>
              <a:spcAft>
                <a:spcPts val="700"/>
              </a:spcAft>
              <a:buClr>
                <a:srgbClr val="004494"/>
              </a:buClr>
              <a:buFont typeface="Arial" panose="020B0604020202020204" pitchFamily="34" charset="0"/>
              <a:buChar char="•"/>
              <a:tabLst>
                <a:tab pos="5475288" algn="l"/>
                <a:tab pos="6900863" algn="l"/>
                <a:tab pos="7262813" algn="l"/>
                <a:tab pos="7708900" algn="l"/>
                <a:tab pos="7889875" algn="l"/>
              </a:tabLst>
            </a:pPr>
            <a:r>
              <a:rPr lang="en-GB" sz="2000" dirty="0">
                <a:solidFill>
                  <a:srgbClr val="004494"/>
                </a:solidFill>
                <a:latin typeface="+mn-lt"/>
              </a:rPr>
              <a:t>In 2015, </a:t>
            </a:r>
            <a:r>
              <a:rPr lang="en-GB" sz="2000" dirty="0" smtClean="0">
                <a:solidFill>
                  <a:srgbClr val="004494"/>
                </a:solidFill>
                <a:latin typeface="+mn-lt"/>
              </a:rPr>
              <a:t>nearly </a:t>
            </a:r>
            <a:r>
              <a:rPr lang="en-GB" sz="2000" b="1" dirty="0" smtClean="0">
                <a:solidFill>
                  <a:srgbClr val="004494"/>
                </a:solidFill>
                <a:latin typeface="+mn-lt"/>
              </a:rPr>
              <a:t>7000 </a:t>
            </a:r>
            <a:r>
              <a:rPr lang="en-GB" sz="2000" b="1" dirty="0">
                <a:solidFill>
                  <a:srgbClr val="004494"/>
                </a:solidFill>
                <a:latin typeface="+mn-lt"/>
              </a:rPr>
              <a:t>young people and youth workers </a:t>
            </a:r>
            <a:r>
              <a:rPr lang="en-GB" sz="2000" dirty="0">
                <a:solidFill>
                  <a:srgbClr val="004494"/>
                </a:solidFill>
                <a:latin typeface="+mn-lt"/>
              </a:rPr>
              <a:t>from </a:t>
            </a:r>
            <a:r>
              <a:rPr lang="en-GB" sz="2000" dirty="0" err="1">
                <a:solidFill>
                  <a:srgbClr val="004494"/>
                </a:solidFill>
                <a:latin typeface="+mn-lt"/>
              </a:rPr>
              <a:t>E</a:t>
            </a:r>
            <a:r>
              <a:rPr lang="en-GB" sz="2000" dirty="0" err="1" smtClean="0">
                <a:solidFill>
                  <a:srgbClr val="004494"/>
                </a:solidFill>
                <a:latin typeface="+mn-lt"/>
              </a:rPr>
              <a:t>aP</a:t>
            </a:r>
            <a:r>
              <a:rPr lang="en-GB" sz="2000" dirty="0" smtClean="0">
                <a:solidFill>
                  <a:srgbClr val="004494"/>
                </a:solidFill>
                <a:latin typeface="+mn-lt"/>
              </a:rPr>
              <a:t> </a:t>
            </a:r>
            <a:r>
              <a:rPr lang="en-GB" sz="2000" dirty="0">
                <a:solidFill>
                  <a:srgbClr val="004494"/>
                </a:solidFill>
                <a:latin typeface="+mn-lt"/>
              </a:rPr>
              <a:t>supported under Erasmus+ Youth </a:t>
            </a:r>
            <a:r>
              <a:rPr lang="en-GB" sz="2000" dirty="0" smtClean="0">
                <a:solidFill>
                  <a:srgbClr val="004494"/>
                </a:solidFill>
                <a:latin typeface="+mn-lt"/>
              </a:rPr>
              <a:t>strand</a:t>
            </a:r>
            <a:endParaRPr lang="en-GB" sz="2000" dirty="0">
              <a:solidFill>
                <a:srgbClr val="00449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368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EaP</a:t>
            </a:r>
            <a:r>
              <a:rPr lang="fr-FR" dirty="0" smtClean="0"/>
              <a:t> Platform 4: </a:t>
            </a:r>
            <a:br>
              <a:rPr lang="fr-FR" dirty="0" smtClean="0"/>
            </a:br>
            <a:r>
              <a:rPr lang="fr-FR" dirty="0" err="1" smtClean="0"/>
              <a:t>Research</a:t>
            </a:r>
            <a:r>
              <a:rPr lang="fr-FR" dirty="0" smtClean="0"/>
              <a:t> and Innovation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04823" y="2893249"/>
            <a:ext cx="823912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Wingdings" panose="05000000000000000000" pitchFamily="2" charset="2"/>
              <a:buChar char="ü"/>
              <a:defRPr/>
            </a:pP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Association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Agreements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Horizon 2020</a:t>
            </a:r>
          </a:p>
          <a:p>
            <a:pPr marL="914400" lvl="1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Georgian </a:t>
            </a:r>
            <a:r>
              <a:rPr lang="en-GB" sz="1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Association Agreement </a:t>
            </a:r>
            <a:r>
              <a:rPr lang="en-GB" sz="18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signed </a:t>
            </a:r>
            <a:r>
              <a:rPr lang="en-GB" sz="1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29 </a:t>
            </a:r>
            <a:r>
              <a:rPr lang="en-GB" sz="18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April </a:t>
            </a:r>
            <a:r>
              <a:rPr lang="en-GB" sz="1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2016, provisionally </a:t>
            </a:r>
            <a:r>
              <a:rPr lang="en-GB" sz="18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applicable as from 1 January </a:t>
            </a:r>
            <a:r>
              <a:rPr lang="en-GB" sz="1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2016</a:t>
            </a:r>
          </a:p>
          <a:p>
            <a:pPr marL="914400" lvl="1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Armenian Association </a:t>
            </a:r>
            <a:r>
              <a:rPr lang="en-GB" sz="18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Agreement signed </a:t>
            </a:r>
            <a:r>
              <a:rPr lang="en-GB" sz="1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19 </a:t>
            </a:r>
            <a:r>
              <a:rPr lang="en-GB" sz="18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May </a:t>
            </a:r>
            <a:r>
              <a:rPr lang="en-GB" sz="1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2016, entry </a:t>
            </a:r>
            <a:r>
              <a:rPr lang="en-GB" sz="18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into force will follow ratification</a:t>
            </a:r>
            <a:endParaRPr lang="fr-BE" sz="1800" dirty="0" smtClean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Wingdings" panose="05000000000000000000" pitchFamily="2" charset="2"/>
              <a:buChar char="ü"/>
              <a:defRPr/>
            </a:pP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 and AM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Launch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events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30-31 May in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Tbilisi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2-3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Yerevan</a:t>
            </a:r>
            <a:endParaRPr lang="fr-BE" sz="2000" dirty="0" smtClean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Policy Support </a:t>
            </a:r>
            <a:r>
              <a:rPr lang="en-GB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Facility: MD - document being finalised; UA - launched</a:t>
            </a:r>
            <a:endParaRPr lang="en-GB" sz="2000" dirty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60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74" b="11190"/>
          <a:stretch/>
        </p:blipFill>
        <p:spPr bwMode="auto">
          <a:xfrm>
            <a:off x="-324544" y="-1035496"/>
            <a:ext cx="10297144" cy="89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1692274" y="333375"/>
            <a:ext cx="5400675" cy="5543550"/>
          </a:xfrm>
          <a:custGeom>
            <a:avLst/>
            <a:gdLst>
              <a:gd name="connsiteX0" fmla="*/ 2590800 w 2590800"/>
              <a:gd name="connsiteY0" fmla="*/ 1310640 h 1310640"/>
              <a:gd name="connsiteX1" fmla="*/ 2590800 w 2590800"/>
              <a:gd name="connsiteY1" fmla="*/ 1310640 h 1310640"/>
              <a:gd name="connsiteX2" fmla="*/ 2590800 w 2590800"/>
              <a:gd name="connsiteY2" fmla="*/ 1066800 h 1310640"/>
              <a:gd name="connsiteX3" fmla="*/ 2575560 w 2590800"/>
              <a:gd name="connsiteY3" fmla="*/ 0 h 1310640"/>
              <a:gd name="connsiteX4" fmla="*/ 198120 w 2590800"/>
              <a:gd name="connsiteY4" fmla="*/ 30480 h 1310640"/>
              <a:gd name="connsiteX5" fmla="*/ 0 w 2590800"/>
              <a:gd name="connsiteY5" fmla="*/ 1310640 h 1310640"/>
              <a:gd name="connsiteX6" fmla="*/ 2590800 w 2590800"/>
              <a:gd name="connsiteY6" fmla="*/ 131064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310640">
                <a:moveTo>
                  <a:pt x="2590800" y="1310640"/>
                </a:moveTo>
                <a:lnTo>
                  <a:pt x="2590800" y="1310640"/>
                </a:lnTo>
                <a:lnTo>
                  <a:pt x="2590800" y="1066800"/>
                </a:lnTo>
                <a:lnTo>
                  <a:pt x="2575560" y="0"/>
                </a:lnTo>
                <a:lnTo>
                  <a:pt x="198120" y="30480"/>
                </a:lnTo>
                <a:lnTo>
                  <a:pt x="0" y="1310640"/>
                </a:lnTo>
                <a:lnTo>
                  <a:pt x="2590800" y="1310640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600" b="1" dirty="0">
              <a:solidFill>
                <a:srgbClr val="F7964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en-GB" sz="3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2171700" y="1721941"/>
            <a:ext cx="4800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400" dirty="0" smtClean="0">
                <a:solidFill>
                  <a:srgbClr val="0F5494"/>
                </a:solidFill>
                <a:latin typeface="Verdana" pitchFamily="34" charset="0"/>
              </a:rPr>
              <a:t>Research training, mobility, networking and career development</a:t>
            </a:r>
          </a:p>
          <a:p>
            <a:pPr eaLnBrk="1" hangingPunct="1"/>
            <a:endParaRPr lang="fr-BE" sz="2400" dirty="0">
              <a:solidFill>
                <a:srgbClr val="0F5494"/>
              </a:solidFill>
              <a:latin typeface="Verdana" pitchFamily="34" charset="0"/>
            </a:endParaRPr>
          </a:p>
          <a:p>
            <a:pPr eaLnBrk="1" hangingPunct="1"/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</a:rPr>
              <a:t>So far, 128 MSCA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</a:rPr>
              <a:t>fellowships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</a:rPr>
              <a:t>awarded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</a:rPr>
              <a:t> to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</a:rPr>
              <a:t>EaP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</a:rPr>
              <a:t>researchers</a:t>
            </a:r>
            <a:endParaRPr lang="fr-BE" sz="2400" dirty="0" smtClean="0">
              <a:solidFill>
                <a:srgbClr val="0F5494"/>
              </a:solidFill>
              <a:latin typeface="Verdana" pitchFamily="34" charset="0"/>
            </a:endParaRPr>
          </a:p>
          <a:p>
            <a:pPr eaLnBrk="1" hangingPunct="1"/>
            <a:endParaRPr lang="fr-BE" sz="2400" dirty="0">
              <a:solidFill>
                <a:srgbClr val="0F5494"/>
              </a:solidFill>
              <a:latin typeface="Verdana" pitchFamily="34" charset="0"/>
            </a:endParaRPr>
          </a:p>
          <a:p>
            <a:pPr eaLnBrk="1" hangingPunct="1"/>
            <a:r>
              <a:rPr lang="en-GB" sz="2400" dirty="0" smtClean="0">
                <a:solidFill>
                  <a:srgbClr val="0F5494"/>
                </a:solidFill>
                <a:latin typeface="Verdana" pitchFamily="34" charset="0"/>
              </a:rPr>
              <a:t>43 </a:t>
            </a:r>
            <a:r>
              <a:rPr lang="en-GB" sz="2400" dirty="0" err="1" smtClean="0">
                <a:solidFill>
                  <a:srgbClr val="0F5494"/>
                </a:solidFill>
                <a:latin typeface="Verdana" pitchFamily="34" charset="0"/>
              </a:rPr>
              <a:t>EaP</a:t>
            </a:r>
            <a:r>
              <a:rPr lang="en-GB" sz="2400" dirty="0" smtClean="0">
                <a:solidFill>
                  <a:srgbClr val="0F5494"/>
                </a:solidFill>
                <a:latin typeface="Verdana" pitchFamily="34" charset="0"/>
              </a:rPr>
              <a:t> research </a:t>
            </a:r>
            <a:r>
              <a:rPr lang="en-GB" sz="2400" dirty="0">
                <a:solidFill>
                  <a:srgbClr val="0F5494"/>
                </a:solidFill>
                <a:latin typeface="Verdana" pitchFamily="34" charset="0"/>
              </a:rPr>
              <a:t>institutions </a:t>
            </a:r>
            <a:r>
              <a:rPr lang="en-GB" sz="2400" dirty="0" smtClean="0">
                <a:solidFill>
                  <a:srgbClr val="0F5494"/>
                </a:solidFill>
                <a:latin typeface="Verdana" pitchFamily="34" charset="0"/>
              </a:rPr>
              <a:t>involved in </a:t>
            </a:r>
            <a:r>
              <a:rPr lang="en-GB" sz="2400" dirty="0">
                <a:solidFill>
                  <a:srgbClr val="0F5494"/>
                </a:solidFill>
                <a:latin typeface="Verdana" pitchFamily="34" charset="0"/>
              </a:rPr>
              <a:t>MSCA projects </a:t>
            </a:r>
            <a:r>
              <a:rPr lang="en-GB" sz="2400" dirty="0" smtClean="0">
                <a:solidFill>
                  <a:srgbClr val="0F5494"/>
                </a:solidFill>
                <a:latin typeface="Verdana" pitchFamily="34" charset="0"/>
              </a:rPr>
              <a:t>(mainly RISE); € 4.87 Mio EU contribution</a:t>
            </a:r>
            <a:endParaRPr lang="en-GB" sz="2400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18437" name="ZoneTexte 60"/>
          <p:cNvSpPr txBox="1">
            <a:spLocks noChangeArrowheads="1"/>
          </p:cNvSpPr>
          <p:nvPr/>
        </p:nvSpPr>
        <p:spPr bwMode="auto">
          <a:xfrm>
            <a:off x="2268538" y="620713"/>
            <a:ext cx="4606925" cy="83099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2400" dirty="0" smtClean="0">
                <a:solidFill>
                  <a:prstClr val="white"/>
                </a:solidFill>
                <a:latin typeface="Verdana Bold"/>
                <a:cs typeface="Aharoni" pitchFamily="2" charset="-79"/>
              </a:rPr>
              <a:t>H2020</a:t>
            </a:r>
            <a:br>
              <a:rPr lang="en-GB" altLang="en-US" sz="2400" dirty="0" smtClean="0">
                <a:solidFill>
                  <a:prstClr val="white"/>
                </a:solidFill>
                <a:latin typeface="Verdana Bold"/>
                <a:cs typeface="Aharoni" pitchFamily="2" charset="-79"/>
              </a:rPr>
            </a:br>
            <a:r>
              <a:rPr lang="en-GB" altLang="en-US" sz="2400" dirty="0" smtClean="0">
                <a:solidFill>
                  <a:prstClr val="white"/>
                </a:solidFill>
                <a:latin typeface="Verdana Bold"/>
                <a:cs typeface="Aharoni" pitchFamily="2" charset="-79"/>
              </a:rPr>
              <a:t>Marie </a:t>
            </a:r>
            <a:r>
              <a:rPr lang="en-GB" altLang="en-US" sz="2400" dirty="0" err="1" smtClean="0">
                <a:solidFill>
                  <a:prstClr val="white"/>
                </a:solidFill>
                <a:latin typeface="Verdana Bold"/>
                <a:cs typeface="Aharoni" pitchFamily="2" charset="-79"/>
              </a:rPr>
              <a:t>Skłodowska</a:t>
            </a:r>
            <a:r>
              <a:rPr lang="en-GB" altLang="en-US" sz="2400" dirty="0" smtClean="0">
                <a:solidFill>
                  <a:prstClr val="white"/>
                </a:solidFill>
                <a:latin typeface="Verdana Bold"/>
                <a:cs typeface="Aharoni" pitchFamily="2" charset="-79"/>
              </a:rPr>
              <a:t>-Curie actions</a:t>
            </a:r>
            <a:endParaRPr lang="en-GB" altLang="en-US" sz="2400" dirty="0">
              <a:solidFill>
                <a:prstClr val="white"/>
              </a:solidFill>
              <a:latin typeface="Verdana Bold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3400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EaP</a:t>
            </a:r>
            <a:r>
              <a:rPr lang="fr-FR" dirty="0" smtClean="0"/>
              <a:t> Platform 4: Information Society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04823" y="2893249"/>
            <a:ext cx="8239125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Wingdings" panose="05000000000000000000" pitchFamily="2" charset="2"/>
              <a:buChar char="ü"/>
              <a:defRPr/>
            </a:pP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E@P.Connect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to connect electronically all </a:t>
            </a:r>
            <a:r>
              <a:rPr lang="en-GB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EaP</a:t>
            </a:r>
            <a:r>
              <a:rPr lang="en-GB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countries through GÉANT network</a:t>
            </a:r>
          </a:p>
          <a:p>
            <a:pPr marL="457200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Wingdings" panose="05000000000000000000" pitchFamily="2" charset="2"/>
              <a:buChar char="ü"/>
              <a:defRPr/>
            </a:pPr>
            <a:r>
              <a:rPr lang="en-GB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Enable researchers and students to participate in collaborative work with their peers in Europe</a:t>
            </a:r>
          </a:p>
          <a:p>
            <a:pPr marL="457200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Wingdings" panose="05000000000000000000" pitchFamily="2" charset="2"/>
              <a:buChar char="ü"/>
              <a:defRPr/>
            </a:pPr>
            <a:r>
              <a:rPr lang="en-GB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First milestone achieved in Q1 2016: AM and GE connected</a:t>
            </a:r>
          </a:p>
          <a:p>
            <a:pPr marL="457200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Wingdings" panose="05000000000000000000" pitchFamily="2" charset="2"/>
              <a:buChar char="ü"/>
              <a:defRPr/>
            </a:pPr>
            <a:r>
              <a:rPr lang="en-GB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First </a:t>
            </a:r>
            <a:r>
              <a:rPr lang="en-GB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EaP</a:t>
            </a:r>
            <a:r>
              <a:rPr lang="en-GB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E-Infrastructure Conference to take place in Tbilisi on 6-7 October 2016 </a:t>
            </a:r>
            <a:endParaRPr lang="en-GB" sz="2000" dirty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9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3" y="1687091"/>
            <a:ext cx="8229600" cy="936104"/>
          </a:xfrm>
        </p:spPr>
        <p:txBody>
          <a:bodyPr/>
          <a:lstStyle/>
          <a:p>
            <a:r>
              <a:rPr lang="fr-FR" dirty="0" err="1" smtClean="0"/>
              <a:t>EaP</a:t>
            </a:r>
            <a:r>
              <a:rPr lang="fr-FR" dirty="0" smtClean="0"/>
              <a:t> Platform 4: Culture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04822" y="2676496"/>
            <a:ext cx="82391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Wingdings" panose="05000000000000000000" pitchFamily="2" charset="2"/>
              <a:buChar char="ü"/>
              <a:defRPr/>
            </a:pPr>
            <a:r>
              <a:rPr lang="en-GB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Towards an EU strategy for international cultural relations (Joint EEAS and Commission Communication of 08/06/2016)</a:t>
            </a:r>
          </a:p>
          <a:p>
            <a:pPr marL="457200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Wingdings" panose="05000000000000000000" pitchFamily="2" charset="2"/>
              <a:buChar char="ü"/>
              <a:defRPr/>
            </a:pPr>
            <a:r>
              <a:rPr lang="en-GB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work streams to advance international cultural relations with partner countries:</a:t>
            </a:r>
          </a:p>
          <a:p>
            <a:pPr marL="914400" lvl="1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Supporting culture as an engine for sustainable social and economic development</a:t>
            </a:r>
          </a:p>
          <a:p>
            <a:pPr marL="914400" lvl="1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Promoting culture and intercultural dialogue </a:t>
            </a:r>
            <a:r>
              <a:rPr lang="en-GB" sz="180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</a:t>
            </a:r>
            <a:r>
              <a:rPr lang="en-GB" sz="180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peaceful </a:t>
            </a:r>
            <a:r>
              <a:rPr lang="en-GB" sz="1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inter-community relations</a:t>
            </a:r>
          </a:p>
          <a:p>
            <a:pPr marL="914400" lvl="1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Reinforcing cooperation on cultural heritage</a:t>
            </a:r>
            <a:endParaRPr lang="en-GB" sz="1800" dirty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8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484188" y="1880803"/>
            <a:ext cx="8229600" cy="954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BE" altLang="en-US" sz="2800" dirty="0" err="1" smtClean="0">
                <a:solidFill>
                  <a:srgbClr val="003A80"/>
                </a:solidFill>
              </a:rPr>
              <a:t>Eastern</a:t>
            </a:r>
            <a:r>
              <a:rPr lang="fr-BE" altLang="en-US" sz="2800" dirty="0" smtClean="0">
                <a:solidFill>
                  <a:srgbClr val="003A80"/>
                </a:solidFill>
              </a:rPr>
              <a:t> </a:t>
            </a:r>
            <a:r>
              <a:rPr lang="fr-BE" altLang="en-US" sz="2800" dirty="0" err="1" smtClean="0">
                <a:solidFill>
                  <a:srgbClr val="003A80"/>
                </a:solidFill>
              </a:rPr>
              <a:t>Partnership</a:t>
            </a:r>
            <a:r>
              <a:rPr lang="fr-BE" altLang="en-US" sz="2800" dirty="0" smtClean="0">
                <a:solidFill>
                  <a:srgbClr val="003A80"/>
                </a:solidFill>
              </a:rPr>
              <a:t> Platform 4</a:t>
            </a:r>
            <a:br>
              <a:rPr lang="fr-BE" altLang="en-US" sz="2800" dirty="0" smtClean="0">
                <a:solidFill>
                  <a:srgbClr val="003A80"/>
                </a:solidFill>
              </a:rPr>
            </a:br>
            <a:r>
              <a:rPr lang="fr-BE" altLang="en-US" sz="2800" dirty="0" smtClean="0">
                <a:solidFill>
                  <a:srgbClr val="003A80"/>
                </a:solidFill>
              </a:rPr>
              <a:t>« Contacts </a:t>
            </a:r>
            <a:r>
              <a:rPr lang="fr-BE" altLang="en-US" sz="2800" dirty="0" err="1" smtClean="0">
                <a:solidFill>
                  <a:srgbClr val="003A80"/>
                </a:solidFill>
              </a:rPr>
              <a:t>between</a:t>
            </a:r>
            <a:r>
              <a:rPr lang="fr-BE" altLang="en-US" sz="2800" dirty="0" smtClean="0">
                <a:solidFill>
                  <a:srgbClr val="003A80"/>
                </a:solidFill>
              </a:rPr>
              <a:t> People »</a:t>
            </a:r>
            <a:r>
              <a:rPr lang="en-GB" altLang="en-US" sz="2800" dirty="0" smtClean="0">
                <a:solidFill>
                  <a:srgbClr val="003A80"/>
                </a:solidFill>
              </a:rPr>
              <a:t/>
            </a:r>
            <a:br>
              <a:rPr lang="en-GB" altLang="en-US" sz="2800" dirty="0" smtClean="0">
                <a:solidFill>
                  <a:srgbClr val="003A80"/>
                </a:solidFill>
              </a:rPr>
            </a:br>
            <a:endParaRPr lang="en-GB" altLang="en-US" sz="2800" dirty="0" smtClean="0">
              <a:solidFill>
                <a:srgbClr val="003A80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 bwMode="auto">
          <a:xfrm>
            <a:off x="418699" y="3141196"/>
            <a:ext cx="8229600" cy="3244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spcBef>
                <a:spcPts val="600"/>
              </a:spcBef>
              <a:defRPr/>
            </a:pPr>
            <a:r>
              <a:rPr lang="en-GB" sz="26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Covers a wide range of issues which are: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GB" sz="2000" b="0" u="sng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common</a:t>
            </a:r>
            <a:r>
              <a:rPr lang="en-GB" sz="20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to a large number of </a:t>
            </a:r>
            <a:r>
              <a:rPr lang="en-GB" sz="20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citizens: </a:t>
            </a:r>
            <a:r>
              <a:rPr lang="fr-BE" sz="2000" b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education</a:t>
            </a:r>
            <a:r>
              <a:rPr lang="fr-BE" sz="20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, training, </a:t>
            </a:r>
            <a:r>
              <a:rPr lang="fr-BE" sz="2000" b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research</a:t>
            </a:r>
            <a:r>
              <a:rPr lang="fr-BE" sz="20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and </a:t>
            </a:r>
            <a:r>
              <a:rPr lang="fr-BE" sz="20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innovation, information </a:t>
            </a:r>
            <a:r>
              <a:rPr lang="fr-BE" sz="20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society, </a:t>
            </a:r>
            <a:r>
              <a:rPr lang="fr-BE" sz="2000" b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youth</a:t>
            </a:r>
            <a:r>
              <a:rPr lang="fr-BE" sz="20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, culture and media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GB" sz="2000" b="0" u="sng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instrumental </a:t>
            </a:r>
            <a:r>
              <a:rPr lang="en-GB" sz="20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for the prosperity and stability of our </a:t>
            </a:r>
            <a:r>
              <a:rPr lang="en-GB" sz="20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societies and contribute to growth, development and job creation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fr-BE" sz="2000" b="0" u="sng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support </a:t>
            </a:r>
            <a:r>
              <a:rPr lang="fr-BE" sz="20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civil society </a:t>
            </a:r>
            <a:r>
              <a:rPr lang="fr-BE" sz="2000" b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development</a:t>
            </a:r>
            <a:endParaRPr lang="fr-BE" sz="2600" b="0" dirty="0" smtClean="0">
              <a:solidFill>
                <a:srgbClr val="003A80"/>
              </a:solidFill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1831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Culture: EU Programmes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04823" y="2893249"/>
            <a:ext cx="823912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Wingdings" panose="05000000000000000000" pitchFamily="2" charset="2"/>
              <a:buChar char="ü"/>
              <a:defRPr/>
            </a:pP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Creative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Europe: 3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EaP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countries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joined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the programme (GE, MD, UA)</a:t>
            </a:r>
          </a:p>
          <a:p>
            <a:pPr marL="457200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Wingdings" panose="05000000000000000000" pitchFamily="2" charset="2"/>
              <a:buChar char="ü"/>
              <a:defRPr/>
            </a:pP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Eastern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Partnership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Culture Programme II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implemented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since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January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2015 (3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years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 € 4.9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Mio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457200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Wingdings" panose="05000000000000000000" pitchFamily="2" charset="2"/>
              <a:buChar char="ü"/>
              <a:defRPr/>
            </a:pP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COMUS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local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development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strategies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for the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historic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centres of 9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EaP</a:t>
            </a:r>
            <a:r>
              <a:rPr lang="fr-BE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cities</a:t>
            </a:r>
            <a:endParaRPr lang="en-GB" sz="2000" dirty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3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EaP</a:t>
            </a:r>
            <a:r>
              <a:rPr lang="fr-FR" dirty="0" smtClean="0"/>
              <a:t> Platform 4 of 7 </a:t>
            </a:r>
            <a:r>
              <a:rPr lang="fr-FR" dirty="0" err="1" smtClean="0"/>
              <a:t>June</a:t>
            </a:r>
            <a:r>
              <a:rPr lang="fr-FR" dirty="0" smtClean="0"/>
              <a:t> 2016</a:t>
            </a:r>
            <a:br>
              <a:rPr lang="fr-FR" dirty="0" smtClean="0"/>
            </a:br>
            <a:r>
              <a:rPr lang="fr-FR" dirty="0" smtClean="0"/>
              <a:t> Focus on </a:t>
            </a:r>
            <a:r>
              <a:rPr lang="fr-FR" dirty="0" err="1" smtClean="0"/>
              <a:t>Skills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04823" y="2893249"/>
            <a:ext cx="82391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Wingdings" panose="05000000000000000000" pitchFamily="2" charset="2"/>
              <a:buChar char="ü"/>
              <a:defRPr/>
            </a:pP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Skills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Agenda for Europe (Commission Communication of 10/06/2016)</a:t>
            </a:r>
          </a:p>
          <a:p>
            <a:pPr marL="457200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Wingdings" panose="05000000000000000000" pitchFamily="2" charset="2"/>
              <a:buChar char="ü"/>
              <a:defRPr/>
            </a:pP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key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priorities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914400" lvl="1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Improving the quality and relevance of skills formation </a:t>
            </a:r>
          </a:p>
          <a:p>
            <a:pPr marL="914400" lvl="1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Making skills and qualifications more visible and comparable</a:t>
            </a:r>
          </a:p>
          <a:p>
            <a:pPr marL="914400" lvl="1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Improving skills intelligence and information for better career choices</a:t>
            </a:r>
          </a:p>
        </p:txBody>
      </p:sp>
    </p:spTree>
    <p:extLst>
      <p:ext uri="{BB962C8B-B14F-4D97-AF65-F5344CB8AC3E}">
        <p14:creationId xmlns:p14="http://schemas.microsoft.com/office/powerpoint/2010/main" val="216218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EaP</a:t>
            </a:r>
            <a:r>
              <a:rPr lang="fr-FR" dirty="0" smtClean="0"/>
              <a:t> Platform 4 of 7 </a:t>
            </a:r>
            <a:r>
              <a:rPr lang="fr-FR" dirty="0" err="1" smtClean="0"/>
              <a:t>June</a:t>
            </a:r>
            <a:r>
              <a:rPr lang="fr-FR" dirty="0" smtClean="0"/>
              <a:t> 2016</a:t>
            </a:r>
            <a:br>
              <a:rPr lang="fr-FR" dirty="0" smtClean="0"/>
            </a:br>
            <a:r>
              <a:rPr lang="fr-FR" dirty="0" smtClean="0"/>
              <a:t> Focus on </a:t>
            </a:r>
            <a:r>
              <a:rPr lang="fr-FR" dirty="0" err="1" smtClean="0"/>
              <a:t>Skills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04823" y="3017074"/>
            <a:ext cx="82391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Wingdings" panose="05000000000000000000" pitchFamily="2" charset="2"/>
              <a:buChar char="ü"/>
              <a:defRPr/>
            </a:pP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Focus of the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EaP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P4 meeting: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tackling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skills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mismatch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HE and VET</a:t>
            </a:r>
          </a:p>
          <a:p>
            <a:pPr marL="457200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Wingdings" panose="05000000000000000000" pitchFamily="2" charset="2"/>
              <a:buChar char="ü"/>
              <a:defRPr/>
            </a:pP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Common objectives: </a:t>
            </a:r>
          </a:p>
          <a:p>
            <a:pPr marL="914400" lvl="1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Arial" panose="020B0604020202020204" pitchFamily="34" charset="0"/>
              <a:buChar char="•"/>
              <a:defRPr/>
            </a:pP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Improved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quality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relevance of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training</a:t>
            </a:r>
          </a:p>
          <a:p>
            <a:pPr marL="914400" lvl="1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Arial" panose="020B0604020202020204" pitchFamily="34" charset="0"/>
              <a:buChar char="•"/>
              <a:defRPr/>
            </a:pP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Skills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better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match labour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market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needs</a:t>
            </a:r>
            <a:endParaRPr lang="fr-BE" sz="2000" dirty="0" smtClean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lvl="1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Arial" panose="020B0604020202020204" pitchFamily="34" charset="0"/>
              <a:buChar char="•"/>
              <a:defRPr/>
            </a:pP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Available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information for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better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career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choices</a:t>
            </a:r>
            <a:endParaRPr lang="en-GB" sz="2000" dirty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96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5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29600" cy="522287"/>
          </a:xfrm>
        </p:spPr>
        <p:txBody>
          <a:bodyPr/>
          <a:lstStyle/>
          <a:p>
            <a:r>
              <a:rPr lang="fr-BE" altLang="en-US" dirty="0" err="1" smtClean="0"/>
              <a:t>Further</a:t>
            </a:r>
            <a:r>
              <a:rPr lang="fr-BE" altLang="en-US" dirty="0" smtClean="0"/>
              <a:t> information</a:t>
            </a:r>
            <a:endParaRPr lang="en-GB" altLang="en-US" dirty="0" smtClean="0"/>
          </a:p>
        </p:txBody>
      </p:sp>
      <p:sp>
        <p:nvSpPr>
          <p:cNvPr id="52227" name="Content Placeholder 6"/>
          <p:cNvSpPr>
            <a:spLocks noGrp="1"/>
          </p:cNvSpPr>
          <p:nvPr>
            <p:ph idx="1"/>
          </p:nvPr>
        </p:nvSpPr>
        <p:spPr>
          <a:xfrm>
            <a:off x="76200" y="2333625"/>
            <a:ext cx="8839200" cy="3792538"/>
          </a:xfrm>
        </p:spPr>
        <p:txBody>
          <a:bodyPr/>
          <a:lstStyle/>
          <a:p>
            <a:pPr marL="0" lvl="0" indent="0"/>
            <a:r>
              <a:rPr lang="fr-BE" altLang="en-US" sz="2000" b="0" dirty="0" err="1" smtClean="0"/>
              <a:t>Send</a:t>
            </a:r>
            <a:r>
              <a:rPr lang="fr-BE" altLang="en-US" sz="2000" b="0" dirty="0" smtClean="0"/>
              <a:t> us an e-mail :</a:t>
            </a:r>
            <a:r>
              <a:rPr lang="en-GB" sz="1600" b="0" u="sng" dirty="0" smtClean="0">
                <a:hlinkClick r:id="rId2"/>
              </a:rPr>
              <a:t>EAC-PLATFORM-4-EASTERN-PARTNERSHIP@ec.europa.eu</a:t>
            </a:r>
            <a:endParaRPr lang="en-GB" sz="1600" b="0" u="sng" dirty="0" smtClean="0"/>
          </a:p>
          <a:p>
            <a:pPr marL="0" indent="0"/>
            <a:endParaRPr lang="fr-BE" altLang="en-US" sz="2000" dirty="0" smtClean="0"/>
          </a:p>
          <a:p>
            <a:pPr marL="0" indent="0"/>
            <a:r>
              <a:rPr lang="fr-BE" altLang="en-US" sz="2000" dirty="0" err="1" smtClean="0"/>
              <a:t>Eastern</a:t>
            </a:r>
            <a:r>
              <a:rPr lang="fr-BE" altLang="en-US" sz="2000" dirty="0" smtClean="0"/>
              <a:t> </a:t>
            </a:r>
            <a:r>
              <a:rPr lang="fr-BE" altLang="en-US" sz="2000" dirty="0" err="1" smtClean="0"/>
              <a:t>Partnership</a:t>
            </a:r>
            <a:r>
              <a:rPr lang="fr-BE" altLang="en-US" sz="2000" dirty="0" smtClean="0"/>
              <a:t> Platform 4 on the web :</a:t>
            </a:r>
          </a:p>
          <a:p>
            <a:pPr marL="457200" indent="-457200"/>
            <a:r>
              <a:rPr lang="en-GB" altLang="en-US" sz="1600" b="0" dirty="0" smtClean="0">
                <a:hlinkClick r:id="rId3"/>
              </a:rPr>
              <a:t>http://ec.europa.eu/dgs/education_culture/international/eastern_en.htm</a:t>
            </a:r>
            <a:endParaRPr lang="en-GB" altLang="en-US" sz="1600" b="0" dirty="0" smtClean="0"/>
          </a:p>
          <a:p>
            <a:endParaRPr lang="en-GB" sz="1600" dirty="0" smtClean="0"/>
          </a:p>
          <a:p>
            <a:r>
              <a:rPr lang="en-GB" sz="1600" dirty="0" smtClean="0"/>
              <a:t>Information </a:t>
            </a:r>
            <a:r>
              <a:rPr lang="en-GB" sz="1600" dirty="0"/>
              <a:t>about European Neighbourhood </a:t>
            </a:r>
            <a:r>
              <a:rPr lang="en-GB" sz="1600" dirty="0" smtClean="0"/>
              <a:t>Policy</a:t>
            </a:r>
          </a:p>
          <a:p>
            <a:r>
              <a:rPr lang="en-GB" sz="1600" b="0" u="sng" dirty="0" smtClean="0">
                <a:hlinkClick r:id="rId4"/>
              </a:rPr>
              <a:t>http</a:t>
            </a:r>
            <a:r>
              <a:rPr lang="en-GB" sz="1600" b="0" u="sng" dirty="0">
                <a:hlinkClick r:id="rId4"/>
              </a:rPr>
              <a:t>://ec.europa.eu/enlargement/about/directorate-general/index_en.htm</a:t>
            </a:r>
            <a:endParaRPr lang="en-GB" sz="1600" b="0" dirty="0"/>
          </a:p>
          <a:p>
            <a:r>
              <a:rPr lang="en-GB" sz="1600" dirty="0" smtClean="0"/>
              <a:t>and </a:t>
            </a:r>
            <a:r>
              <a:rPr lang="en-GB" sz="1600" dirty="0"/>
              <a:t>in particular on Eastern </a:t>
            </a:r>
            <a:r>
              <a:rPr lang="en-GB" sz="1600" dirty="0" smtClean="0"/>
              <a:t>Partnership</a:t>
            </a:r>
            <a:endParaRPr lang="en-GB" sz="1600" dirty="0"/>
          </a:p>
          <a:p>
            <a:r>
              <a:rPr lang="en-GB" sz="1600" b="0" u="sng" dirty="0">
                <a:hlinkClick r:id="rId5"/>
              </a:rPr>
              <a:t>http://</a:t>
            </a:r>
            <a:r>
              <a:rPr lang="en-GB" sz="1600" b="0" u="sng" dirty="0" smtClean="0">
                <a:hlinkClick r:id="rId5"/>
              </a:rPr>
              <a:t>ec.europa.eu/enlargement/neighbourhood/eastern-partnership/index_en.htm</a:t>
            </a:r>
            <a:endParaRPr lang="en-GB" sz="1600" b="0" u="sng" dirty="0" smtClean="0"/>
          </a:p>
          <a:p>
            <a:endParaRPr lang="en-GB" sz="1600" dirty="0" smtClean="0"/>
          </a:p>
          <a:p>
            <a:r>
              <a:rPr lang="en-GB" sz="1600" dirty="0" smtClean="0"/>
              <a:t>under </a:t>
            </a:r>
            <a:r>
              <a:rPr lang="en-GB" sz="1600" dirty="0"/>
              <a:t>the website of the European External Action Service</a:t>
            </a:r>
          </a:p>
          <a:p>
            <a:r>
              <a:rPr lang="en-GB" sz="1600" b="0" u="sng" dirty="0">
                <a:hlinkClick r:id="rId6"/>
              </a:rPr>
              <a:t>http://eeas.europa.eu/eastern/index_en.htm</a:t>
            </a:r>
            <a:endParaRPr lang="en-GB" sz="1600" b="0" dirty="0"/>
          </a:p>
          <a:p>
            <a:endParaRPr lang="en-GB" sz="1600" dirty="0"/>
          </a:p>
          <a:p>
            <a:r>
              <a:rPr lang="en-GB" sz="1600" dirty="0"/>
              <a:t> </a:t>
            </a:r>
          </a:p>
          <a:p>
            <a:pPr marL="457200" indent="-457200"/>
            <a:endParaRPr lang="en-GB" altLang="en-US" sz="1600" b="0" dirty="0" smtClean="0"/>
          </a:p>
          <a:p>
            <a:pPr marL="0" indent="0">
              <a:lnSpc>
                <a:spcPct val="110000"/>
              </a:lnSpc>
              <a:spcBef>
                <a:spcPct val="60000"/>
              </a:spcBef>
            </a:pPr>
            <a:endParaRPr lang="en-US" altLang="en-US" sz="2800" u="sng" dirty="0"/>
          </a:p>
          <a:p>
            <a:pPr marL="457200" indent="-457200"/>
            <a:endParaRPr lang="en-GB" altLang="en-US" sz="2800" b="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468313" y="1927242"/>
            <a:ext cx="8229600" cy="935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BE" altLang="en-US" sz="2800" dirty="0" err="1" smtClean="0">
                <a:solidFill>
                  <a:srgbClr val="003A80"/>
                </a:solidFill>
              </a:rPr>
              <a:t>Eastern</a:t>
            </a:r>
            <a:r>
              <a:rPr lang="fr-BE" altLang="en-US" sz="2800" dirty="0" smtClean="0">
                <a:solidFill>
                  <a:srgbClr val="003A80"/>
                </a:solidFill>
              </a:rPr>
              <a:t> </a:t>
            </a:r>
            <a:r>
              <a:rPr lang="fr-BE" altLang="en-US" sz="2800" dirty="0" err="1" smtClean="0">
                <a:solidFill>
                  <a:srgbClr val="003A80"/>
                </a:solidFill>
              </a:rPr>
              <a:t>Partnership</a:t>
            </a:r>
            <a:r>
              <a:rPr lang="fr-BE" altLang="en-US" sz="2800" dirty="0" smtClean="0">
                <a:solidFill>
                  <a:srgbClr val="003A80"/>
                </a:solidFill>
              </a:rPr>
              <a:t> Platform 4</a:t>
            </a:r>
            <a:br>
              <a:rPr lang="fr-BE" altLang="en-US" sz="2800" dirty="0" smtClean="0">
                <a:solidFill>
                  <a:srgbClr val="003A80"/>
                </a:solidFill>
              </a:rPr>
            </a:br>
            <a:r>
              <a:rPr lang="fr-BE" altLang="en-US" sz="2800" dirty="0" smtClean="0">
                <a:solidFill>
                  <a:srgbClr val="003A80"/>
                </a:solidFill>
              </a:rPr>
              <a:t>« Contacts </a:t>
            </a:r>
            <a:r>
              <a:rPr lang="fr-BE" altLang="en-US" sz="2800" dirty="0" err="1" smtClean="0">
                <a:solidFill>
                  <a:srgbClr val="003A80"/>
                </a:solidFill>
              </a:rPr>
              <a:t>between</a:t>
            </a:r>
            <a:r>
              <a:rPr lang="fr-BE" altLang="en-US" sz="2800" dirty="0" smtClean="0">
                <a:solidFill>
                  <a:srgbClr val="003A80"/>
                </a:solidFill>
              </a:rPr>
              <a:t> People »</a:t>
            </a:r>
            <a:endParaRPr lang="en-GB" altLang="en-US" dirty="0" smtClean="0">
              <a:solidFill>
                <a:srgbClr val="003A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55" y="2910406"/>
            <a:ext cx="8807114" cy="3417888"/>
          </a:xfrm>
        </p:spPr>
        <p:txBody>
          <a:bodyPr/>
          <a:lstStyle/>
          <a:p>
            <a:pPr algn="just">
              <a:spcBef>
                <a:spcPts val="600"/>
              </a:spcBef>
              <a:buFontTx/>
              <a:buChar char="•"/>
              <a:defRPr/>
            </a:pPr>
            <a:endParaRPr lang="fr-BE" sz="3200" b="0" dirty="0" smtClean="0">
              <a:solidFill>
                <a:srgbClr val="003A80"/>
              </a:solidFill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defRPr/>
            </a:pPr>
            <a:r>
              <a:rPr lang="fr-BE" sz="26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	</a:t>
            </a:r>
            <a:r>
              <a:rPr lang="fr-BE" sz="2600" b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Offers</a:t>
            </a:r>
            <a:r>
              <a:rPr lang="fr-BE" sz="26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fr-BE" sz="26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a </a:t>
            </a:r>
            <a:r>
              <a:rPr lang="fr-BE" sz="2600" b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balance</a:t>
            </a:r>
            <a:r>
              <a:rPr lang="fr-BE" sz="26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fr-BE" sz="26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of </a:t>
            </a:r>
            <a:endParaRPr lang="fr-BE" sz="2600" b="0" dirty="0" smtClean="0">
              <a:solidFill>
                <a:srgbClr val="003A80"/>
              </a:solidFill>
              <a:ea typeface="Verdana" pitchFamily="34" charset="0"/>
              <a:cs typeface="Verdana" pitchFamily="34" charset="0"/>
            </a:endParaRPr>
          </a:p>
          <a:p>
            <a:pPr marL="1314450" lvl="2" indent="-514350" algn="just">
              <a:spcBef>
                <a:spcPts val="600"/>
              </a:spcBef>
              <a:buClr>
                <a:srgbClr val="003A80"/>
              </a:buClr>
              <a:buFont typeface="Wingdings" panose="05000000000000000000" pitchFamily="2" charset="2"/>
              <a:buChar char="ü"/>
              <a:defRPr/>
            </a:pPr>
            <a:r>
              <a:rPr lang="fr-BE" sz="2200" b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reinforced</a:t>
            </a:r>
            <a:r>
              <a:rPr lang="fr-BE" sz="22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fr-BE" sz="2200" b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policy</a:t>
            </a:r>
            <a:r>
              <a:rPr lang="fr-BE" sz="22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fr-BE" sz="22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dialogue</a:t>
            </a:r>
          </a:p>
          <a:p>
            <a:pPr marL="1314450" lvl="2" indent="-514350">
              <a:spcBef>
                <a:spcPts val="600"/>
              </a:spcBef>
              <a:buClr>
                <a:srgbClr val="003A80"/>
              </a:buClr>
              <a:buFont typeface="Wingdings" panose="05000000000000000000" pitchFamily="2" charset="2"/>
              <a:buChar char="ü"/>
              <a:defRPr/>
            </a:pPr>
            <a:r>
              <a:rPr lang="fr-BE" sz="2200" b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strengthened</a:t>
            </a:r>
            <a:r>
              <a:rPr lang="fr-BE" sz="22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fr-BE" sz="22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participation in EU </a:t>
            </a:r>
            <a:r>
              <a:rPr lang="fr-BE" sz="22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programmes</a:t>
            </a:r>
            <a:endParaRPr lang="fr-BE" sz="2200" b="0" dirty="0">
              <a:solidFill>
                <a:srgbClr val="003A80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4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477838" y="1822467"/>
            <a:ext cx="8229600" cy="935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BE" altLang="en-US" sz="2800" dirty="0" err="1" smtClean="0">
                <a:solidFill>
                  <a:srgbClr val="003A80"/>
                </a:solidFill>
              </a:rPr>
              <a:t>Revised</a:t>
            </a:r>
            <a:r>
              <a:rPr lang="fr-BE" altLang="en-US" sz="2800" dirty="0" smtClean="0">
                <a:solidFill>
                  <a:srgbClr val="003A80"/>
                </a:solidFill>
              </a:rPr>
              <a:t> </a:t>
            </a:r>
            <a:r>
              <a:rPr lang="fr-BE" altLang="en-US" sz="2800" dirty="0" err="1" smtClean="0">
                <a:solidFill>
                  <a:srgbClr val="003A80"/>
                </a:solidFill>
              </a:rPr>
              <a:t>Work</a:t>
            </a:r>
            <a:r>
              <a:rPr lang="fr-BE" altLang="en-US" sz="2800" dirty="0" smtClean="0">
                <a:solidFill>
                  <a:srgbClr val="003A80"/>
                </a:solidFill>
              </a:rPr>
              <a:t> Programme 2014-2017</a:t>
            </a:r>
            <a:endParaRPr lang="en-GB" altLang="en-US" dirty="0" smtClean="0">
              <a:solidFill>
                <a:srgbClr val="003A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80" y="2586556"/>
            <a:ext cx="8807114" cy="3417888"/>
          </a:xfrm>
        </p:spPr>
        <p:txBody>
          <a:bodyPr/>
          <a:lstStyle/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fr-BE" sz="2000" b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Adopted</a:t>
            </a:r>
            <a:r>
              <a:rPr lang="fr-BE" sz="20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on 7 </a:t>
            </a:r>
            <a:r>
              <a:rPr lang="fr-BE" sz="2000" b="0" dirty="0" err="1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June</a:t>
            </a:r>
            <a:r>
              <a:rPr lang="fr-BE" sz="20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2016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GB" sz="20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Guided </a:t>
            </a:r>
            <a:r>
              <a:rPr lang="en-GB" sz="20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by the joint declarations of the Eastern Partnership </a:t>
            </a:r>
            <a:r>
              <a:rPr lang="en-GB" sz="20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Summits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GB" sz="20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Take </a:t>
            </a:r>
            <a:r>
              <a:rPr lang="en-GB" sz="20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into account the revised European Neighbourhood </a:t>
            </a:r>
            <a:r>
              <a:rPr lang="en-GB" sz="20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Policy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GB" sz="20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Seek </a:t>
            </a:r>
            <a:r>
              <a:rPr lang="en-GB" sz="20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to exploit synergies between the different multilateral </a:t>
            </a:r>
            <a:r>
              <a:rPr lang="en-GB" sz="20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Platforms (cf. new youth employability panel)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fr-BE" sz="2000" b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Measurable</a:t>
            </a:r>
            <a:r>
              <a:rPr lang="fr-BE" sz="20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fr-BE" sz="20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impacts, </a:t>
            </a:r>
            <a:r>
              <a:rPr lang="fr-BE" sz="2000" b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reinforced</a:t>
            </a:r>
            <a:r>
              <a:rPr lang="fr-BE" sz="20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fr-BE" sz="20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focus, </a:t>
            </a:r>
            <a:r>
              <a:rPr lang="fr-BE" sz="2000" b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flexibility</a:t>
            </a:r>
            <a:r>
              <a:rPr lang="fr-BE" sz="2000" b="0" dirty="0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fr-BE" sz="2000" b="0" dirty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in </a:t>
            </a:r>
            <a:r>
              <a:rPr lang="fr-BE" sz="2000" b="0" dirty="0" err="1" smtClean="0">
                <a:solidFill>
                  <a:srgbClr val="003A80"/>
                </a:solidFill>
                <a:ea typeface="Verdana" pitchFamily="34" charset="0"/>
                <a:cs typeface="Verdana" pitchFamily="34" charset="0"/>
              </a:rPr>
              <a:t>implementation</a:t>
            </a:r>
            <a:endParaRPr lang="en-GB" sz="2000" b="0" dirty="0" smtClean="0">
              <a:solidFill>
                <a:srgbClr val="003A80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1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29600" cy="671579"/>
          </a:xfrm>
        </p:spPr>
        <p:txBody>
          <a:bodyPr/>
          <a:lstStyle/>
          <a:p>
            <a:pPr algn="l"/>
            <a:r>
              <a:rPr lang="fr-BE" altLang="en-US" sz="2000" kern="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Calendar</a:t>
            </a:r>
            <a:r>
              <a:rPr lang="fr-BE" altLang="en-US" sz="2000" kern="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of </a:t>
            </a:r>
            <a:r>
              <a:rPr lang="fr-BE" altLang="en-US" sz="2000" kern="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EaP</a:t>
            </a:r>
            <a:r>
              <a:rPr lang="fr-BE" altLang="en-US" sz="2000" kern="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Platform 2016-2017</a:t>
            </a:r>
            <a:r>
              <a:rPr lang="fr-BE" altLang="en-US" sz="2000" kern="0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fr-BE" altLang="en-US" sz="2000" kern="0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</a:br>
            <a:endParaRPr lang="en-GB" altLang="en-US" sz="20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54834"/>
              </p:ext>
            </p:extLst>
          </p:nvPr>
        </p:nvGraphicFramePr>
        <p:xfrm>
          <a:off x="326758" y="2308258"/>
          <a:ext cx="8681986" cy="4093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9855"/>
                <a:gridCol w="2563612"/>
                <a:gridCol w="1924050"/>
                <a:gridCol w="1474469"/>
              </a:tblGrid>
              <a:tr h="453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</a:t>
                      </a:r>
                      <a:r>
                        <a:rPr lang="fr-FR" sz="14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focus</a:t>
                      </a:r>
                      <a:endParaRPr lang="en-GB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Date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Location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06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15</a:t>
                      </a:r>
                      <a:r>
                        <a:rPr lang="en-GB" sz="1400" baseline="30000" dirty="0">
                          <a:effectLst/>
                        </a:rPr>
                        <a:t>th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EaP</a:t>
                      </a:r>
                      <a:r>
                        <a:rPr lang="en-GB" sz="1400" dirty="0">
                          <a:effectLst/>
                        </a:rPr>
                        <a:t> Platform 4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Tackling skills mismatch of graduates from higher education and vocational education and training</a:t>
                      </a:r>
                      <a:endParaRPr lang="en-GB" sz="1400" b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2"/>
                          </a:solidFill>
                          <a:effectLst/>
                        </a:rPr>
                        <a:t>7 June 2016</a:t>
                      </a:r>
                      <a:endParaRPr lang="en-GB" sz="14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2"/>
                          </a:solidFill>
                          <a:effectLst/>
                        </a:rPr>
                        <a:t>Brussels</a:t>
                      </a:r>
                      <a:endParaRPr lang="en-GB" sz="1400" b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3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16</a:t>
                      </a:r>
                      <a:r>
                        <a:rPr lang="en-GB" sz="1400" baseline="30000" dirty="0">
                          <a:effectLst/>
                        </a:rPr>
                        <a:t>th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EaP</a:t>
                      </a:r>
                      <a:r>
                        <a:rPr lang="en-GB" sz="1400" dirty="0">
                          <a:effectLst/>
                        </a:rPr>
                        <a:t> Platform 4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b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2"/>
                          </a:solidFill>
                          <a:effectLst/>
                        </a:rPr>
                        <a:t>November  </a:t>
                      </a:r>
                      <a:r>
                        <a:rPr lang="en-GB" sz="1400" b="0" dirty="0">
                          <a:solidFill>
                            <a:schemeClr val="tx2"/>
                          </a:solidFill>
                          <a:effectLst/>
                        </a:rPr>
                        <a:t>2016 </a:t>
                      </a:r>
                      <a:endParaRPr lang="en-GB" sz="14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2"/>
                          </a:solidFill>
                          <a:effectLst/>
                        </a:rPr>
                        <a:t>Brussels</a:t>
                      </a:r>
                      <a:endParaRPr lang="en-GB" sz="14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9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17</a:t>
                      </a:r>
                      <a:r>
                        <a:rPr lang="en-GB" sz="1400" baseline="30000" dirty="0">
                          <a:effectLst/>
                        </a:rPr>
                        <a:t>th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EaP</a:t>
                      </a:r>
                      <a:r>
                        <a:rPr lang="en-GB" sz="1400" dirty="0">
                          <a:effectLst/>
                        </a:rPr>
                        <a:t> Platform 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2"/>
                          </a:solidFill>
                          <a:effectLst/>
                        </a:rPr>
                        <a:t>Summer 2017</a:t>
                      </a:r>
                      <a:endParaRPr lang="en-GB" sz="14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2"/>
                          </a:solidFill>
                          <a:effectLst/>
                        </a:rPr>
                        <a:t>Brussels</a:t>
                      </a:r>
                      <a:endParaRPr lang="en-GB" sz="14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9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18</a:t>
                      </a:r>
                      <a:r>
                        <a:rPr lang="en-GB" sz="1400" baseline="30000" dirty="0">
                          <a:effectLst/>
                        </a:rPr>
                        <a:t>th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EaP</a:t>
                      </a:r>
                      <a:r>
                        <a:rPr lang="en-GB" sz="1400" dirty="0">
                          <a:effectLst/>
                        </a:rPr>
                        <a:t> Platform 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</a:t>
                      </a:r>
                      <a:r>
                        <a:rPr lang="fr-FR" sz="14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Workprogramme</a:t>
                      </a:r>
                      <a:r>
                        <a:rPr lang="fr-FR" sz="1400" b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400" b="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tbc</a:t>
                      </a:r>
                      <a:endParaRPr lang="en-GB" sz="1400" b="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2"/>
                          </a:solidFill>
                          <a:effectLst/>
                        </a:rPr>
                        <a:t>Autumn 2017</a:t>
                      </a:r>
                      <a:endParaRPr lang="en-GB" sz="14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2"/>
                          </a:solidFill>
                          <a:effectLst/>
                        </a:rPr>
                        <a:t>Brussels</a:t>
                      </a:r>
                      <a:endParaRPr lang="en-GB" sz="14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57350"/>
            <a:ext cx="8229600" cy="628650"/>
          </a:xfrm>
        </p:spPr>
        <p:txBody>
          <a:bodyPr/>
          <a:lstStyle/>
          <a:p>
            <a:pPr algn="l"/>
            <a:r>
              <a:rPr lang="fr-FR" sz="2000" dirty="0" smtClean="0"/>
              <a:t>Panel on </a:t>
            </a:r>
            <a:r>
              <a:rPr lang="fr-FR" sz="2000" dirty="0" err="1" smtClean="0"/>
              <a:t>Research</a:t>
            </a:r>
            <a:r>
              <a:rPr lang="fr-FR" sz="2000" dirty="0" smtClean="0"/>
              <a:t> and Innovation</a:t>
            </a:r>
            <a:endParaRPr lang="en-GB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828548"/>
              </p:ext>
            </p:extLst>
          </p:nvPr>
        </p:nvGraphicFramePr>
        <p:xfrm>
          <a:off x="180975" y="2324101"/>
          <a:ext cx="8545129" cy="3993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5123"/>
                <a:gridCol w="2456447"/>
                <a:gridCol w="1693559"/>
              </a:tblGrid>
              <a:tr h="211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Location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0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</a:t>
                      </a:r>
                      <a:r>
                        <a:rPr lang="en-GB" sz="1400" baseline="30000" dirty="0">
                          <a:effectLst/>
                        </a:rPr>
                        <a:t>th</a:t>
                      </a:r>
                      <a:r>
                        <a:rPr lang="en-GB" sz="1400" dirty="0">
                          <a:effectLst/>
                        </a:rPr>
                        <a:t> Panel on Research and Innovation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  <a:effectLst/>
                        </a:rPr>
                        <a:t>Second </a:t>
                      </a: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semester 2016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Brussels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29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One </a:t>
                      </a:r>
                      <a:r>
                        <a:rPr lang="en-GB" sz="1400" dirty="0">
                          <a:effectLst/>
                        </a:rPr>
                        <a:t>regional event per year and complementing the work of the Panel on Research and Innovation and the activities carried out in the framework of the INCONET </a:t>
                      </a:r>
                      <a:r>
                        <a:rPr lang="en-GB" sz="1400" dirty="0" err="1">
                          <a:effectLst/>
                        </a:rPr>
                        <a:t>EaP</a:t>
                      </a:r>
                      <a:r>
                        <a:rPr lang="en-GB" sz="1400" dirty="0">
                          <a:effectLst/>
                        </a:rPr>
                        <a:t> on topics such as: 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- issues related to cooperation in the innovation domain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- specific S&amp;T capacity issues faced by Eastern Partnership countries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2017 – annual regional event to be hosted by Belarus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Minsk, Belarus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10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</a:t>
                      </a:r>
                      <a:r>
                        <a:rPr lang="en-GB" sz="1400" baseline="30000" dirty="0">
                          <a:effectLst/>
                        </a:rPr>
                        <a:t>th</a:t>
                      </a:r>
                      <a:r>
                        <a:rPr lang="en-GB" sz="1400" dirty="0">
                          <a:effectLst/>
                        </a:rPr>
                        <a:t> Panel on Research and Innovation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2017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Brussels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8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1543050"/>
            <a:ext cx="8376285" cy="728512"/>
          </a:xfrm>
        </p:spPr>
        <p:txBody>
          <a:bodyPr/>
          <a:lstStyle/>
          <a:p>
            <a:pPr algn="l"/>
            <a:r>
              <a:rPr lang="fr-FR" sz="2000" b="0" dirty="0" err="1" smtClean="0"/>
              <a:t>Provisional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list</a:t>
            </a:r>
            <a:r>
              <a:rPr lang="fr-FR" sz="2000" b="0" dirty="0" smtClean="0"/>
              <a:t> of </a:t>
            </a:r>
            <a:r>
              <a:rPr lang="fr-FR" sz="2000" b="0" dirty="0" err="1" smtClean="0"/>
              <a:t>events</a:t>
            </a:r>
            <a:r>
              <a:rPr lang="fr-FR" sz="2000" b="0" dirty="0" smtClean="0"/>
              <a:t> 2016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en-GB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938948"/>
              </p:ext>
            </p:extLst>
          </p:nvPr>
        </p:nvGraphicFramePr>
        <p:xfrm>
          <a:off x="114301" y="1962151"/>
          <a:ext cx="8867773" cy="4752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7223"/>
                <a:gridCol w="1850281"/>
                <a:gridCol w="1854457"/>
                <a:gridCol w="1265812"/>
              </a:tblGrid>
              <a:tr h="286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Title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Organised</a:t>
                      </a:r>
                      <a:r>
                        <a:rPr lang="fr-FR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by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Date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Location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/>
                </a:tc>
              </a:tr>
              <a:tr h="671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/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100" dirty="0">
                          <a:effectLst/>
                        </a:rPr>
                        <a:t>Validation workshop of the Study on Film </a:t>
                      </a:r>
                      <a:r>
                        <a:rPr lang="en-GB" sz="1100" dirty="0" smtClean="0">
                          <a:effectLst/>
                        </a:rPr>
                        <a:t>industries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DG </a:t>
                      </a:r>
                      <a:r>
                        <a:rPr lang="fr-FR" sz="110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</a:t>
                      </a:r>
                      <a:endParaRPr lang="en-GB" sz="11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54" marR="588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  <a:effectLst/>
                        </a:rPr>
                        <a:t>21 -22 July </a:t>
                      </a:r>
                      <a:r>
                        <a:rPr lang="en-GB" sz="1100" dirty="0">
                          <a:solidFill>
                            <a:schemeClr val="tx2"/>
                          </a:solidFill>
                          <a:effectLst/>
                        </a:rPr>
                        <a:t>2016 </a:t>
                      </a:r>
                      <a:endParaRPr lang="en-GB" sz="11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2"/>
                          </a:solidFill>
                          <a:effectLst/>
                        </a:rPr>
                        <a:t>Odessa </a:t>
                      </a:r>
                      <a:endParaRPr lang="en-GB" sz="11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 anchor="ctr"/>
                </a:tc>
              </a:tr>
              <a:tr h="30137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Conference: "Youth for Rights"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</a:t>
                      </a:r>
                      <a:endParaRPr lang="en-GB" sz="11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54" marR="58854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tx2"/>
                          </a:solidFill>
                          <a:effectLst/>
                        </a:rPr>
                        <a:t>23 September 2016</a:t>
                      </a:r>
                      <a:endParaRPr lang="en-GB" sz="11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tx2"/>
                          </a:solidFill>
                          <a:effectLst/>
                        </a:rPr>
                        <a:t>Bratislava</a:t>
                      </a:r>
                      <a:endParaRPr lang="en-GB" sz="11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 anchor="ctr"/>
                </a:tc>
              </a:tr>
              <a:tr h="30137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Seminars/workshops: </a:t>
                      </a:r>
                      <a:r>
                        <a:rPr lang="en-GB" sz="1100" dirty="0" err="1" smtClean="0">
                          <a:effectLst/>
                        </a:rPr>
                        <a:t>eInfrastructures</a:t>
                      </a:r>
                      <a:r>
                        <a:rPr lang="en-GB" sz="1100" dirty="0" smtClean="0">
                          <a:effectLst/>
                        </a:rPr>
                        <a:t>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DG </a:t>
                      </a:r>
                      <a:r>
                        <a:rPr lang="fr-FR" sz="110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</a:t>
                      </a:r>
                      <a:endParaRPr lang="en-GB" sz="11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54" marR="588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tx2"/>
                          </a:solidFill>
                          <a:effectLst/>
                        </a:rPr>
                        <a:t>6-7 October 2016</a:t>
                      </a:r>
                      <a:endParaRPr lang="en-GB" sz="11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tx2"/>
                          </a:solidFill>
                          <a:effectLst/>
                        </a:rPr>
                        <a:t>Tbilisi</a:t>
                      </a:r>
                      <a:endParaRPr lang="en-GB" sz="11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 anchor="ctr"/>
                </a:tc>
              </a:tr>
              <a:tr h="503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Workshop on creative industries, possible focus on creative cities/decentralized cultural policies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DG EAC </a:t>
                      </a:r>
                      <a:endParaRPr lang="en-GB" sz="11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54" marR="588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  <a:effectLst/>
                        </a:rPr>
                        <a:t>2016 (</a:t>
                      </a:r>
                      <a:r>
                        <a:rPr lang="en-GB" sz="1100" dirty="0" err="1" smtClean="0">
                          <a:solidFill>
                            <a:schemeClr val="tx2"/>
                          </a:solidFill>
                          <a:effectLst/>
                        </a:rPr>
                        <a:t>tbc</a:t>
                      </a:r>
                      <a:r>
                        <a:rPr lang="en-GB" sz="1100" dirty="0" smtClean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en-GB" sz="11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2"/>
                          </a:solidFill>
                          <a:effectLst/>
                        </a:rPr>
                        <a:t>Moldova</a:t>
                      </a:r>
                      <a:endParaRPr lang="en-GB" sz="11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 anchor="ctr"/>
                </a:tc>
              </a:tr>
              <a:tr h="715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</a:t>
                      </a:r>
                      <a:r>
                        <a:rPr lang="en-GB" sz="1100" baseline="30000" dirty="0">
                          <a:effectLst/>
                        </a:rPr>
                        <a:t>th</a:t>
                      </a:r>
                      <a:r>
                        <a:rPr lang="en-GB" sz="1100" dirty="0">
                          <a:effectLst/>
                        </a:rPr>
                        <a:t> Meeting of Marie </a:t>
                      </a:r>
                      <a:r>
                        <a:rPr lang="en-GB" sz="1100" dirty="0" err="1">
                          <a:effectLst/>
                        </a:rPr>
                        <a:t>Skłodowska</a:t>
                      </a:r>
                      <a:r>
                        <a:rPr lang="en-GB" sz="1100" dirty="0">
                          <a:effectLst/>
                        </a:rPr>
                        <a:t>-Curie actions National Contact Points: provision of support to facilitate the participation of </a:t>
                      </a:r>
                      <a:r>
                        <a:rPr lang="en-GB" sz="1100" dirty="0" err="1">
                          <a:effectLst/>
                        </a:rPr>
                        <a:t>EaP</a:t>
                      </a:r>
                      <a:r>
                        <a:rPr lang="en-GB" sz="1100" dirty="0">
                          <a:effectLst/>
                        </a:rPr>
                        <a:t> representatives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DG EAC</a:t>
                      </a:r>
                      <a:endParaRPr lang="en-GB" sz="11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54" marR="588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2"/>
                          </a:solidFill>
                          <a:effectLst/>
                        </a:rPr>
                        <a:t>November 2016</a:t>
                      </a:r>
                      <a:endParaRPr lang="en-GB" sz="11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2"/>
                          </a:solidFill>
                          <a:effectLst/>
                        </a:rPr>
                        <a:t>Brussels </a:t>
                      </a:r>
                      <a:endParaRPr lang="en-GB" sz="11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 anchor="ctr"/>
                </a:tc>
              </a:tr>
              <a:tr h="30137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Seminars/workshops : ICT </a:t>
                      </a:r>
                      <a:r>
                        <a:rPr lang="en-GB" sz="1100" dirty="0">
                          <a:effectLst/>
                        </a:rPr>
                        <a:t>in Horizon 2020 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DG </a:t>
                      </a:r>
                      <a:r>
                        <a:rPr lang="fr-FR" sz="110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</a:t>
                      </a:r>
                      <a:endParaRPr lang="en-GB" sz="11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54" marR="5885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  <a:effectLst/>
                        </a:rPr>
                        <a:t>Autumn 2016</a:t>
                      </a:r>
                      <a:endParaRPr lang="en-GB" sz="11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r>
                        <a:rPr lang="en-GB" sz="1100" dirty="0" err="1" smtClean="0">
                          <a:solidFill>
                            <a:schemeClr val="tx2"/>
                          </a:solidFill>
                          <a:effectLst/>
                        </a:rPr>
                        <a:t>tbd</a:t>
                      </a:r>
                      <a:endParaRPr lang="en-GB" sz="11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 anchor="ctr"/>
                </a:tc>
              </a:tr>
              <a:tr h="560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Seminar on integrity in higher education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DG EAC</a:t>
                      </a:r>
                      <a:endParaRPr lang="en-GB" sz="11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54" marR="588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2"/>
                          </a:solidFill>
                          <a:effectLst/>
                        </a:rPr>
                        <a:t>Autumn 2016 </a:t>
                      </a:r>
                      <a:endParaRPr lang="en-GB" sz="11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2"/>
                          </a:solidFill>
                          <a:effectLst/>
                        </a:rPr>
                        <a:t>Brussels</a:t>
                      </a:r>
                      <a:endParaRPr lang="en-GB" sz="11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 anchor="ctr"/>
                </a:tc>
              </a:tr>
              <a:tr h="436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EaP</a:t>
                      </a:r>
                      <a:r>
                        <a:rPr lang="en-GB" sz="1100" dirty="0">
                          <a:effectLst/>
                        </a:rPr>
                        <a:t> Forum on “Culture and Creative Industries”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Georgia</a:t>
                      </a:r>
                      <a:endParaRPr lang="en-GB" sz="11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54" marR="588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2"/>
                          </a:solidFill>
                          <a:effectLst/>
                        </a:rPr>
                        <a:t>8-9</a:t>
                      </a:r>
                      <a:r>
                        <a:rPr lang="en-GB" sz="1100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100" dirty="0" smtClean="0">
                          <a:solidFill>
                            <a:schemeClr val="tx2"/>
                          </a:solidFill>
                          <a:effectLst/>
                        </a:rPr>
                        <a:t>December </a:t>
                      </a:r>
                      <a:r>
                        <a:rPr lang="en-GB" sz="1100" dirty="0">
                          <a:solidFill>
                            <a:schemeClr val="tx2"/>
                          </a:solidFill>
                          <a:effectLst/>
                        </a:rPr>
                        <a:t>2016</a:t>
                      </a:r>
                      <a:endParaRPr lang="en-GB" sz="11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2"/>
                          </a:solidFill>
                          <a:effectLst/>
                        </a:rPr>
                        <a:t>Tbilisi</a:t>
                      </a:r>
                      <a:endParaRPr lang="en-GB" sz="11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 anchor="ctr"/>
                </a:tc>
              </a:tr>
              <a:tr h="673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Regional </a:t>
                      </a:r>
                      <a:r>
                        <a:rPr lang="en-GB" sz="1100" dirty="0">
                          <a:effectLst/>
                        </a:rPr>
                        <a:t>Torino Process 2016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European Training </a:t>
                      </a:r>
                      <a:r>
                        <a:rPr lang="fr-FR" sz="1100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Foundation</a:t>
                      </a:r>
                      <a:endParaRPr lang="en-GB" sz="11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854" marR="588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2"/>
                          </a:solidFill>
                          <a:effectLst/>
                        </a:rPr>
                        <a:t>December 2016</a:t>
                      </a:r>
                      <a:endParaRPr lang="en-GB" sz="11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2"/>
                          </a:solidFill>
                          <a:effectLst/>
                        </a:rPr>
                        <a:t>Tbilisi</a:t>
                      </a:r>
                      <a:endParaRPr lang="en-GB" sz="11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54" marR="5885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1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EaP</a:t>
            </a:r>
            <a:r>
              <a:rPr lang="fr-FR" dirty="0" smtClean="0"/>
              <a:t> Platform 4: </a:t>
            </a:r>
            <a:r>
              <a:rPr lang="fr-FR" dirty="0" err="1" smtClean="0"/>
              <a:t>Higher</a:t>
            </a:r>
            <a:r>
              <a:rPr lang="fr-FR" dirty="0" smtClean="0"/>
              <a:t> Education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04825" y="2817049"/>
            <a:ext cx="8239125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 Agenda for Modernisation of Higher </a:t>
            </a:r>
            <a:r>
              <a:rPr lang="en-GB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</a:p>
          <a:p>
            <a:pPr marL="457200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Wingdings" panose="05000000000000000000" pitchFamily="2" charset="2"/>
              <a:buChar char="ü"/>
              <a:defRPr/>
            </a:pPr>
            <a:r>
              <a:rPr lang="en-GB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Globalisation </a:t>
            </a:r>
            <a:r>
              <a:rPr lang="en-GB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digitalisation </a:t>
            </a:r>
            <a:r>
              <a:rPr lang="en-GB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require </a:t>
            </a:r>
            <a:r>
              <a:rPr lang="en-GB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 skills and greater </a:t>
            </a:r>
            <a:r>
              <a:rPr lang="en-GB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adaptability</a:t>
            </a:r>
          </a:p>
          <a:p>
            <a:pPr marL="457200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Wingdings" panose="05000000000000000000" pitchFamily="2" charset="2"/>
              <a:buChar char="ü"/>
              <a:defRPr/>
            </a:pP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Key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priorities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914400" lvl="1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Arial" panose="020B0604020202020204" pitchFamily="34" charset="0"/>
              <a:buChar char="•"/>
              <a:defRPr/>
            </a:pP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High-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level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skills</a:t>
            </a:r>
            <a:endParaRPr lang="fr-BE" sz="2000" dirty="0" smtClean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lvl="1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Arial" panose="020B0604020202020204" pitchFamily="34" charset="0"/>
              <a:buChar char="•"/>
              <a:defRPr/>
            </a:pP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Strengthening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research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base</a:t>
            </a:r>
          </a:p>
          <a:p>
            <a:pPr marL="914400" lvl="1" indent="-457200" algn="just" defTabSz="457200">
              <a:spcBef>
                <a:spcPts val="600"/>
              </a:spcBef>
              <a:spcAft>
                <a:spcPts val="1200"/>
              </a:spcAft>
              <a:buClr>
                <a:srgbClr val="003A80"/>
              </a:buClr>
              <a:buFont typeface="Arial" panose="020B0604020202020204" pitchFamily="34" charset="0"/>
              <a:buChar char="•"/>
              <a:defRPr/>
            </a:pP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Regional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development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innovation</a:t>
            </a:r>
            <a:endParaRPr lang="en-GB" sz="2000" dirty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0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13"/>
          <a:stretch>
            <a:fillRect/>
          </a:stretch>
        </p:blipFill>
        <p:spPr>
          <a:xfrm>
            <a:off x="0" y="0"/>
            <a:ext cx="9144000" cy="6985000"/>
          </a:xfrm>
        </p:spPr>
      </p:pic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3563816" y="2060575"/>
            <a:ext cx="40327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6699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6699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6699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6699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2800" smtClean="0">
              <a:solidFill>
                <a:srgbClr val="000090"/>
              </a:solidFill>
              <a:cs typeface="Arial" charset="0"/>
              <a:sym typeface="Webdings" pitchFamily="18" charset="2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2800" smtClean="0">
              <a:solidFill>
                <a:srgbClr val="0F5494"/>
              </a:solidFill>
              <a:cs typeface="Arial" charset="0"/>
              <a:sym typeface="Webdings" pitchFamily="18" charset="2"/>
            </a:endParaRPr>
          </a:p>
        </p:txBody>
      </p:sp>
      <p:sp>
        <p:nvSpPr>
          <p:cNvPr id="51204" name="Sous-titre 1"/>
          <p:cNvSpPr txBox="1">
            <a:spLocks/>
          </p:cNvSpPr>
          <p:nvPr/>
        </p:nvSpPr>
        <p:spPr bwMode="auto">
          <a:xfrm>
            <a:off x="3829050" y="5776916"/>
            <a:ext cx="42481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6699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6699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6699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6699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en-GB" altLang="en-US" sz="1800" b="1" smtClean="0">
                <a:solidFill>
                  <a:srgbClr val="FFD624"/>
                </a:solidFill>
                <a:latin typeface="Verdana Bold" pitchFamily="34" charset="0"/>
                <a:ea typeface="MS PGothic" pitchFamily="34" charset="-128"/>
                <a:cs typeface="Arial" charset="0"/>
                <a:sym typeface="Webdings" pitchFamily="18" charset="2"/>
              </a:rPr>
              <a:t/>
            </a:r>
            <a:br>
              <a:rPr lang="en-GB" altLang="en-US" sz="1800" b="1" smtClean="0">
                <a:solidFill>
                  <a:srgbClr val="FFD624"/>
                </a:solidFill>
                <a:latin typeface="Verdana Bold" pitchFamily="34" charset="0"/>
                <a:ea typeface="MS PGothic" pitchFamily="34" charset="-128"/>
                <a:cs typeface="Arial" charset="0"/>
                <a:sym typeface="Webdings" pitchFamily="18" charset="2"/>
              </a:rPr>
            </a:br>
            <a:r>
              <a:rPr lang="en-GB" altLang="en-US" sz="4000" b="1" smtClean="0">
                <a:solidFill>
                  <a:srgbClr val="FFD624"/>
                </a:solidFill>
                <a:latin typeface="Verdana Bold" pitchFamily="34" charset="0"/>
                <a:ea typeface="MS PGothic" pitchFamily="34" charset="-128"/>
                <a:cs typeface="Arial" charset="0"/>
                <a:sym typeface="Webdings" pitchFamily="18" charset="2"/>
              </a:rPr>
              <a:t> </a:t>
            </a:r>
            <a:endParaRPr lang="en-GB" altLang="en-US" sz="2800" b="1" smtClean="0">
              <a:solidFill>
                <a:prstClr val="white"/>
              </a:solidFill>
              <a:latin typeface="Verdana Bold" pitchFamily="34" charset="0"/>
              <a:ea typeface="MS PGothic" pitchFamily="34" charset="-128"/>
              <a:cs typeface="Arial" charset="0"/>
              <a:sym typeface="Webdings" pitchFamily="18" charset="2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Tx/>
              <a:buNone/>
            </a:pPr>
            <a:endParaRPr lang="en-GB" altLang="en-US" b="1" smtClean="0">
              <a:solidFill>
                <a:srgbClr val="FFD624"/>
              </a:solidFill>
              <a:latin typeface="Verdana Bold" pitchFamily="34" charset="0"/>
              <a:ea typeface="MS PGothic" pitchFamily="34" charset="-128"/>
              <a:cs typeface="Arial" charset="0"/>
              <a:sym typeface="Webdings" pitchFamily="18" charset="2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42732759"/>
              </p:ext>
            </p:extLst>
          </p:nvPr>
        </p:nvGraphicFramePr>
        <p:xfrm>
          <a:off x="574433" y="1372494"/>
          <a:ext cx="8246039" cy="4971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ZoneTexte 60"/>
          <p:cNvSpPr txBox="1">
            <a:spLocks noChangeArrowheads="1"/>
          </p:cNvSpPr>
          <p:nvPr/>
        </p:nvSpPr>
        <p:spPr bwMode="auto">
          <a:xfrm>
            <a:off x="1979712" y="176326"/>
            <a:ext cx="5400600" cy="107721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fr-FR" sz="3200" dirty="0">
                <a:solidFill>
                  <a:prstClr val="white"/>
                </a:solidFill>
                <a:latin typeface="Verdana" pitchFamily="34" charset="0"/>
              </a:rPr>
              <a:t>Higher education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fr-FR" sz="3200" dirty="0">
                <a:solidFill>
                  <a:prstClr val="white"/>
                </a:solidFill>
                <a:latin typeface="Verdana" pitchFamily="34" charset="0"/>
              </a:rPr>
              <a:t>cooperation </a:t>
            </a:r>
            <a:r>
              <a:rPr lang="en-GB" altLang="fr-FR" sz="3200" dirty="0" smtClean="0">
                <a:solidFill>
                  <a:prstClr val="white"/>
                </a:solidFill>
                <a:latin typeface="Verdana" pitchFamily="34" charset="0"/>
              </a:rPr>
              <a:t>opportunities</a:t>
            </a:r>
            <a:endParaRPr lang="en-GB" altLang="fr-FR" sz="3200" dirty="0">
              <a:solidFill>
                <a:prstClr val="whit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2641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eere Präsentation">
  <a:themeElements>
    <a:clrScheme name="1_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ere Prä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Verdana Bold"/>
        <a:ea typeface=""/>
        <a:cs typeface=""/>
      </a:majorFont>
      <a:minorFont>
        <a:latin typeface="Verdana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Leere Präsentation">
  <a:themeElements>
    <a:clrScheme name="1_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ere Prä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Leere Präsentation">
  <a:themeElements>
    <a:clrScheme name="1_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ere Prä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Leere Präsentation">
  <a:themeElements>
    <a:clrScheme name="1_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ere Prä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Leere Präsentation">
  <a:themeElements>
    <a:clrScheme name="1_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ere Prä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Leere Präsentation">
  <a:themeElements>
    <a:clrScheme name="1_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ere Prä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Leere Präsentation">
  <a:themeElements>
    <a:clrScheme name="1_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ere Prä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6335</TotalTime>
  <Words>1404</Words>
  <Application>Microsoft Office PowerPoint</Application>
  <PresentationFormat>On-screen Show (4:3)</PresentationFormat>
  <Paragraphs>244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1_Leere Präsentation</vt:lpstr>
      <vt:lpstr>Office Theme</vt:lpstr>
      <vt:lpstr>2_Leere Präsentation</vt:lpstr>
      <vt:lpstr>3_Leere Präsentation</vt:lpstr>
      <vt:lpstr>4_Leere Präsentation</vt:lpstr>
      <vt:lpstr>5_Leere Präsentation</vt:lpstr>
      <vt:lpstr>6_Leere Präsentation</vt:lpstr>
      <vt:lpstr>7_Leere Präsentation</vt:lpstr>
      <vt:lpstr>Platform 4  Eastern Partnership</vt:lpstr>
      <vt:lpstr>Eastern Partnership Platform 4 « Contacts between People » </vt:lpstr>
      <vt:lpstr>Eastern Partnership Platform 4 « Contacts between People »</vt:lpstr>
      <vt:lpstr>Revised Work Programme 2014-2017</vt:lpstr>
      <vt:lpstr>Calendar of EaP Platform 2016-2017 </vt:lpstr>
      <vt:lpstr>Panel on Research and Innovation</vt:lpstr>
      <vt:lpstr>Provisional list of events 2016 </vt:lpstr>
      <vt:lpstr>EaP Platform 4: Higher Education</vt:lpstr>
      <vt:lpstr>PowerPoint Presentation</vt:lpstr>
      <vt:lpstr>PowerPoint Presentation</vt:lpstr>
      <vt:lpstr>PowerPoint Presentation</vt:lpstr>
      <vt:lpstr>PowerPoint Presentation</vt:lpstr>
      <vt:lpstr>Jean Monnet Activities</vt:lpstr>
      <vt:lpstr>EaP Platform 4: Youth</vt:lpstr>
      <vt:lpstr>Opportunities for young people</vt:lpstr>
      <vt:lpstr>EaP Platform 4:  Research and Innovation</vt:lpstr>
      <vt:lpstr>PowerPoint Presentation</vt:lpstr>
      <vt:lpstr>EaP Platform 4: Information Society</vt:lpstr>
      <vt:lpstr>EaP Platform 4: Culture</vt:lpstr>
      <vt:lpstr>Culture: EU Programmes</vt:lpstr>
      <vt:lpstr>EaP Platform 4 of 7 June 2016  Focus on Skills development</vt:lpstr>
      <vt:lpstr>EaP Platform 4 of 7 June 2016  Focus on Skills development</vt:lpstr>
      <vt:lpstr>Further information</vt:lpstr>
    </vt:vector>
  </TitlesOfParts>
  <Company>MEDIA CONSULTA Advertising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TOUYKOVA Marta (EAC)</dc:creator>
  <cp:lastModifiedBy>Kamila Partyka</cp:lastModifiedBy>
  <cp:revision>173</cp:revision>
  <cp:lastPrinted>2013-03-18T13:34:55Z</cp:lastPrinted>
  <dcterms:modified xsi:type="dcterms:W3CDTF">2016-06-14T16:54:07Z</dcterms:modified>
</cp:coreProperties>
</file>